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1"/>
  </p:notesMasterIdLst>
  <p:sldIdLst>
    <p:sldId id="256" r:id="rId5"/>
    <p:sldId id="257" r:id="rId6"/>
    <p:sldId id="308" r:id="rId7"/>
    <p:sldId id="309" r:id="rId8"/>
    <p:sldId id="299" r:id="rId9"/>
    <p:sldId id="304" r:id="rId10"/>
    <p:sldId id="305" r:id="rId11"/>
    <p:sldId id="282" r:id="rId12"/>
    <p:sldId id="298" r:id="rId13"/>
    <p:sldId id="284" r:id="rId14"/>
    <p:sldId id="285" r:id="rId15"/>
    <p:sldId id="307" r:id="rId16"/>
    <p:sldId id="286" r:id="rId17"/>
    <p:sldId id="287" r:id="rId18"/>
    <p:sldId id="288" r:id="rId19"/>
    <p:sldId id="293" r:id="rId20"/>
    <p:sldId id="291" r:id="rId21"/>
    <p:sldId id="306" r:id="rId22"/>
    <p:sldId id="281" r:id="rId23"/>
    <p:sldId id="311" r:id="rId24"/>
    <p:sldId id="312" r:id="rId25"/>
    <p:sldId id="258" r:id="rId26"/>
    <p:sldId id="313" r:id="rId27"/>
    <p:sldId id="260" r:id="rId28"/>
    <p:sldId id="261" r:id="rId29"/>
    <p:sldId id="262" r:id="rId30"/>
    <p:sldId id="263" r:id="rId31"/>
    <p:sldId id="264" r:id="rId32"/>
    <p:sldId id="265" r:id="rId33"/>
    <p:sldId id="266" r:id="rId34"/>
    <p:sldId id="302" r:id="rId35"/>
    <p:sldId id="301" r:id="rId36"/>
    <p:sldId id="303" r:id="rId37"/>
    <p:sldId id="267" r:id="rId38"/>
    <p:sldId id="259" r:id="rId39"/>
    <p:sldId id="28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3DF03F-DF59-B7E4-15E2-AB33F1053DF9}" name="Dina Klimkina" initials="DK" userId="S::dklimkina@csg.org::142b18b1-147f-44a4-a6cd-ce07f003b262" providerId="AD"/>
  <p188:author id="{E9AC5A4E-72FF-837B-77CD-588454F34464}" name="Rachel Wright" initials="RW" userId="S::rachel.wright@csg.org::33467a34-ee2a-43e4-882f-37598ef1b039" providerId="AD"/>
  <p188:author id="{B53DE95C-00FC-F89F-6BB0-42007311A9DC}" name="Elise Gurney" initials="EG" userId="S::egurney@csg.org::3028da54-9281-4df0-ad89-be3d3f24151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6D503"/>
    <a:srgbClr val="00579C"/>
    <a:srgbClr val="004479"/>
    <a:srgbClr val="007D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66"/>
    <p:restoredTop sz="86400"/>
  </p:normalViewPr>
  <p:slideViewPr>
    <p:cSldViewPr snapToGrid="0">
      <p:cViewPr varScale="1">
        <p:scale>
          <a:sx n="88" d="100"/>
          <a:sy n="88" d="100"/>
        </p:scale>
        <p:origin x="720" y="176"/>
      </p:cViewPr>
      <p:guideLst/>
    </p:cSldViewPr>
  </p:slideViewPr>
  <p:outlineViewPr>
    <p:cViewPr>
      <p:scale>
        <a:sx n="33" d="100"/>
        <a:sy n="33" d="100"/>
      </p:scale>
      <p:origin x="0" y="-20632"/>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2CCB6-9995-C74F-8B57-53DEC2F62A96}" type="doc">
      <dgm:prSet loTypeId="urn:microsoft.com/office/officeart/2005/8/layout/venn1" loCatId="relationship" qsTypeId="urn:microsoft.com/office/officeart/2005/8/quickstyle/simple1" qsCatId="simple" csTypeId="urn:microsoft.com/office/officeart/2005/8/colors/accent1_4" csCatId="accent1" phldr="1"/>
      <dgm:spPr/>
      <dgm:t>
        <a:bodyPr/>
        <a:lstStyle/>
        <a:p>
          <a:endParaRPr lang="en-US"/>
        </a:p>
      </dgm:t>
    </dgm:pt>
    <dgm:pt modelId="{A4EF141C-4C6C-C249-A390-6F77548BE038}">
      <dgm:prSet/>
      <dgm:spPr>
        <a:solidFill>
          <a:srgbClr val="00579C">
            <a:alpha val="50000"/>
          </a:srgbClr>
        </a:solidFill>
      </dgm:spPr>
      <dgm:t>
        <a:bodyPr/>
        <a:lstStyle/>
        <a:p>
          <a:r>
            <a:rPr lang="en-US" b="1">
              <a:solidFill>
                <a:schemeClr val="bg1"/>
              </a:solidFill>
              <a:latin typeface="Avenir Next LT Pro" panose="020B0504020202020204" pitchFamily="34" charset="77"/>
            </a:rPr>
            <a:t>Work Experience</a:t>
          </a:r>
        </a:p>
      </dgm:t>
    </dgm:pt>
    <dgm:pt modelId="{ECAC1DC6-2CDE-3E4A-97AD-B175B3B0A323}" type="parTrans" cxnId="{4EE07690-B9AB-4C44-9D9B-0E9F746CA839}">
      <dgm:prSet/>
      <dgm:spPr/>
      <dgm:t>
        <a:bodyPr/>
        <a:lstStyle/>
        <a:p>
          <a:endParaRPr lang="en-US"/>
        </a:p>
      </dgm:t>
    </dgm:pt>
    <dgm:pt modelId="{6CCFF5FF-71E3-5E42-B046-6B89861E7B6E}" type="sibTrans" cxnId="{4EE07690-B9AB-4C44-9D9B-0E9F746CA839}">
      <dgm:prSet/>
      <dgm:spPr/>
      <dgm:t>
        <a:bodyPr/>
        <a:lstStyle/>
        <a:p>
          <a:endParaRPr lang="en-US"/>
        </a:p>
      </dgm:t>
    </dgm:pt>
    <dgm:pt modelId="{25559F61-1AE1-ED4E-B59B-BA2B6519EE3A}">
      <dgm:prSet/>
      <dgm:spPr>
        <a:solidFill>
          <a:srgbClr val="00579C">
            <a:alpha val="50000"/>
          </a:srgbClr>
        </a:solidFill>
      </dgm:spPr>
      <dgm:t>
        <a:bodyPr/>
        <a:lstStyle/>
        <a:p>
          <a:r>
            <a:rPr lang="en-US" b="1">
              <a:solidFill>
                <a:schemeClr val="bg1"/>
              </a:solidFill>
              <a:latin typeface="Avenir Next LT Pro" panose="020B0504020202020204" pitchFamily="34" charset="77"/>
            </a:rPr>
            <a:t>Networking Opportunities</a:t>
          </a:r>
        </a:p>
      </dgm:t>
    </dgm:pt>
    <dgm:pt modelId="{7772B712-3FE4-EA44-B643-B1C2712C98DF}" type="parTrans" cxnId="{1A2745EA-16C1-F74D-8784-570AA36310E4}">
      <dgm:prSet/>
      <dgm:spPr/>
      <dgm:t>
        <a:bodyPr/>
        <a:lstStyle/>
        <a:p>
          <a:endParaRPr lang="en-US"/>
        </a:p>
      </dgm:t>
    </dgm:pt>
    <dgm:pt modelId="{6EDE588B-8419-B348-82B2-85D363FF50F8}" type="sibTrans" cxnId="{1A2745EA-16C1-F74D-8784-570AA36310E4}">
      <dgm:prSet/>
      <dgm:spPr/>
      <dgm:t>
        <a:bodyPr/>
        <a:lstStyle/>
        <a:p>
          <a:endParaRPr lang="en-US"/>
        </a:p>
      </dgm:t>
    </dgm:pt>
    <dgm:pt modelId="{1375F890-89FC-DF47-8911-8C4A08CFDC8E}">
      <dgm:prSet/>
      <dgm:spPr>
        <a:solidFill>
          <a:srgbClr val="00579C">
            <a:alpha val="50000"/>
          </a:srgbClr>
        </a:solidFill>
      </dgm:spPr>
      <dgm:t>
        <a:bodyPr/>
        <a:lstStyle/>
        <a:p>
          <a:r>
            <a:rPr lang="en-US" b="1">
              <a:solidFill>
                <a:schemeClr val="bg1"/>
              </a:solidFill>
              <a:latin typeface="Avenir Next LT Pro" panose="020B0504020202020204" pitchFamily="34" charset="77"/>
            </a:rPr>
            <a:t>Access to Public Sector Employment</a:t>
          </a:r>
        </a:p>
      </dgm:t>
    </dgm:pt>
    <dgm:pt modelId="{7D2740E0-EEC6-8F47-B934-461B68A7E5FB}" type="parTrans" cxnId="{66DC887D-3D31-7B41-96C4-2F29C50582EF}">
      <dgm:prSet/>
      <dgm:spPr/>
      <dgm:t>
        <a:bodyPr/>
        <a:lstStyle/>
        <a:p>
          <a:endParaRPr lang="en-US"/>
        </a:p>
      </dgm:t>
    </dgm:pt>
    <dgm:pt modelId="{3D813320-3661-6F4F-8B8E-2B87D64802C8}" type="sibTrans" cxnId="{66DC887D-3D31-7B41-96C4-2F29C50582EF}">
      <dgm:prSet/>
      <dgm:spPr/>
      <dgm:t>
        <a:bodyPr/>
        <a:lstStyle/>
        <a:p>
          <a:endParaRPr lang="en-US"/>
        </a:p>
      </dgm:t>
    </dgm:pt>
    <dgm:pt modelId="{8FF978AD-B519-0241-92E2-66826D21794D}" type="pres">
      <dgm:prSet presAssocID="{4C02CCB6-9995-C74F-8B57-53DEC2F62A96}" presName="compositeShape" presStyleCnt="0">
        <dgm:presLayoutVars>
          <dgm:chMax val="7"/>
          <dgm:dir/>
          <dgm:resizeHandles val="exact"/>
        </dgm:presLayoutVars>
      </dgm:prSet>
      <dgm:spPr/>
    </dgm:pt>
    <dgm:pt modelId="{68ECEE9E-038F-6E4F-A17B-E65DE8B613D1}" type="pres">
      <dgm:prSet presAssocID="{A4EF141C-4C6C-C249-A390-6F77548BE038}" presName="circ1" presStyleLbl="vennNode1" presStyleIdx="0" presStyleCnt="3"/>
      <dgm:spPr/>
    </dgm:pt>
    <dgm:pt modelId="{D0F370EA-7CDE-4D48-B718-D0B4C9EE33C4}" type="pres">
      <dgm:prSet presAssocID="{A4EF141C-4C6C-C249-A390-6F77548BE038}" presName="circ1Tx" presStyleLbl="revTx" presStyleIdx="0" presStyleCnt="0">
        <dgm:presLayoutVars>
          <dgm:chMax val="0"/>
          <dgm:chPref val="0"/>
          <dgm:bulletEnabled val="1"/>
        </dgm:presLayoutVars>
      </dgm:prSet>
      <dgm:spPr/>
    </dgm:pt>
    <dgm:pt modelId="{5CB90445-E971-9046-B7A5-F2D41F6A3141}" type="pres">
      <dgm:prSet presAssocID="{25559F61-1AE1-ED4E-B59B-BA2B6519EE3A}" presName="circ2" presStyleLbl="vennNode1" presStyleIdx="1" presStyleCnt="3"/>
      <dgm:spPr/>
    </dgm:pt>
    <dgm:pt modelId="{63EE616F-7F2C-5347-A206-C733C39399A0}" type="pres">
      <dgm:prSet presAssocID="{25559F61-1AE1-ED4E-B59B-BA2B6519EE3A}" presName="circ2Tx" presStyleLbl="revTx" presStyleIdx="0" presStyleCnt="0">
        <dgm:presLayoutVars>
          <dgm:chMax val="0"/>
          <dgm:chPref val="0"/>
          <dgm:bulletEnabled val="1"/>
        </dgm:presLayoutVars>
      </dgm:prSet>
      <dgm:spPr/>
    </dgm:pt>
    <dgm:pt modelId="{86BD5DDA-EA5C-4C40-8713-917534D3BB66}" type="pres">
      <dgm:prSet presAssocID="{1375F890-89FC-DF47-8911-8C4A08CFDC8E}" presName="circ3" presStyleLbl="vennNode1" presStyleIdx="2" presStyleCnt="3"/>
      <dgm:spPr/>
    </dgm:pt>
    <dgm:pt modelId="{97098716-BCBB-EE43-B76A-7D835548DF53}" type="pres">
      <dgm:prSet presAssocID="{1375F890-89FC-DF47-8911-8C4A08CFDC8E}" presName="circ3Tx" presStyleLbl="revTx" presStyleIdx="0" presStyleCnt="0">
        <dgm:presLayoutVars>
          <dgm:chMax val="0"/>
          <dgm:chPref val="0"/>
          <dgm:bulletEnabled val="1"/>
        </dgm:presLayoutVars>
      </dgm:prSet>
      <dgm:spPr/>
    </dgm:pt>
  </dgm:ptLst>
  <dgm:cxnLst>
    <dgm:cxn modelId="{BA7EF111-15DE-BA47-AD5E-52BC143FBDD4}" type="presOf" srcId="{25559F61-1AE1-ED4E-B59B-BA2B6519EE3A}" destId="{63EE616F-7F2C-5347-A206-C733C39399A0}" srcOrd="1" destOrd="0" presId="urn:microsoft.com/office/officeart/2005/8/layout/venn1"/>
    <dgm:cxn modelId="{1E580F6A-82DE-E649-A8CE-08E13DCA199C}" type="presOf" srcId="{4C02CCB6-9995-C74F-8B57-53DEC2F62A96}" destId="{8FF978AD-B519-0241-92E2-66826D21794D}" srcOrd="0" destOrd="0" presId="urn:microsoft.com/office/officeart/2005/8/layout/venn1"/>
    <dgm:cxn modelId="{66DC887D-3D31-7B41-96C4-2F29C50582EF}" srcId="{4C02CCB6-9995-C74F-8B57-53DEC2F62A96}" destId="{1375F890-89FC-DF47-8911-8C4A08CFDC8E}" srcOrd="2" destOrd="0" parTransId="{7D2740E0-EEC6-8F47-B934-461B68A7E5FB}" sibTransId="{3D813320-3661-6F4F-8B8E-2B87D64802C8}"/>
    <dgm:cxn modelId="{D804E17D-DA8B-924D-83A1-7AA6B6BCD435}" type="presOf" srcId="{1375F890-89FC-DF47-8911-8C4A08CFDC8E}" destId="{86BD5DDA-EA5C-4C40-8713-917534D3BB66}" srcOrd="0" destOrd="0" presId="urn:microsoft.com/office/officeart/2005/8/layout/venn1"/>
    <dgm:cxn modelId="{4EE07690-B9AB-4C44-9D9B-0E9F746CA839}" srcId="{4C02CCB6-9995-C74F-8B57-53DEC2F62A96}" destId="{A4EF141C-4C6C-C249-A390-6F77548BE038}" srcOrd="0" destOrd="0" parTransId="{ECAC1DC6-2CDE-3E4A-97AD-B175B3B0A323}" sibTransId="{6CCFF5FF-71E3-5E42-B046-6B89861E7B6E}"/>
    <dgm:cxn modelId="{D4B50592-3AA6-0E45-AA42-852F2A33C3BE}" type="presOf" srcId="{A4EF141C-4C6C-C249-A390-6F77548BE038}" destId="{68ECEE9E-038F-6E4F-A17B-E65DE8B613D1}" srcOrd="0" destOrd="0" presId="urn:microsoft.com/office/officeart/2005/8/layout/venn1"/>
    <dgm:cxn modelId="{832056CC-4367-A94F-AC00-1DB461F9244E}" type="presOf" srcId="{25559F61-1AE1-ED4E-B59B-BA2B6519EE3A}" destId="{5CB90445-E971-9046-B7A5-F2D41F6A3141}" srcOrd="0" destOrd="0" presId="urn:microsoft.com/office/officeart/2005/8/layout/venn1"/>
    <dgm:cxn modelId="{1A2745EA-16C1-F74D-8784-570AA36310E4}" srcId="{4C02CCB6-9995-C74F-8B57-53DEC2F62A96}" destId="{25559F61-1AE1-ED4E-B59B-BA2B6519EE3A}" srcOrd="1" destOrd="0" parTransId="{7772B712-3FE4-EA44-B643-B1C2712C98DF}" sibTransId="{6EDE588B-8419-B348-82B2-85D363FF50F8}"/>
    <dgm:cxn modelId="{4BFD33EB-2C22-0745-8AAF-123A1A6B6E2F}" type="presOf" srcId="{1375F890-89FC-DF47-8911-8C4A08CFDC8E}" destId="{97098716-BCBB-EE43-B76A-7D835548DF53}" srcOrd="1" destOrd="0" presId="urn:microsoft.com/office/officeart/2005/8/layout/venn1"/>
    <dgm:cxn modelId="{865AF9F5-6A70-CA44-B814-9EBA5521896B}" type="presOf" srcId="{A4EF141C-4C6C-C249-A390-6F77548BE038}" destId="{D0F370EA-7CDE-4D48-B718-D0B4C9EE33C4}" srcOrd="1" destOrd="0" presId="urn:microsoft.com/office/officeart/2005/8/layout/venn1"/>
    <dgm:cxn modelId="{EB45303D-0269-0540-B70D-97CA11D97ED3}" type="presParOf" srcId="{8FF978AD-B519-0241-92E2-66826D21794D}" destId="{68ECEE9E-038F-6E4F-A17B-E65DE8B613D1}" srcOrd="0" destOrd="0" presId="urn:microsoft.com/office/officeart/2005/8/layout/venn1"/>
    <dgm:cxn modelId="{2CAA93FD-4BE0-FE41-88E1-3C21242D6B25}" type="presParOf" srcId="{8FF978AD-B519-0241-92E2-66826D21794D}" destId="{D0F370EA-7CDE-4D48-B718-D0B4C9EE33C4}" srcOrd="1" destOrd="0" presId="urn:microsoft.com/office/officeart/2005/8/layout/venn1"/>
    <dgm:cxn modelId="{2E66ADA9-7A9B-2D43-B73C-72B37C0D03F5}" type="presParOf" srcId="{8FF978AD-B519-0241-92E2-66826D21794D}" destId="{5CB90445-E971-9046-B7A5-F2D41F6A3141}" srcOrd="2" destOrd="0" presId="urn:microsoft.com/office/officeart/2005/8/layout/venn1"/>
    <dgm:cxn modelId="{330CFA5A-41EA-0B47-A9B1-555DD7D33616}" type="presParOf" srcId="{8FF978AD-B519-0241-92E2-66826D21794D}" destId="{63EE616F-7F2C-5347-A206-C733C39399A0}" srcOrd="3" destOrd="0" presId="urn:microsoft.com/office/officeart/2005/8/layout/venn1"/>
    <dgm:cxn modelId="{D3C4AA5C-21C8-A24C-B703-7AB13395B65A}" type="presParOf" srcId="{8FF978AD-B519-0241-92E2-66826D21794D}" destId="{86BD5DDA-EA5C-4C40-8713-917534D3BB66}" srcOrd="4" destOrd="0" presId="urn:microsoft.com/office/officeart/2005/8/layout/venn1"/>
    <dgm:cxn modelId="{81FC5166-C47E-FE41-AE9C-80BAABA3BCB1}" type="presParOf" srcId="{8FF978AD-B519-0241-92E2-66826D21794D}" destId="{97098716-BCBB-EE43-B76A-7D835548DF53}"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ECEE9E-038F-6E4F-A17B-E65DE8B613D1}">
      <dsp:nvSpPr>
        <dsp:cNvPr id="0" name=""/>
        <dsp:cNvSpPr/>
      </dsp:nvSpPr>
      <dsp:spPr>
        <a:xfrm>
          <a:off x="1972374" y="42833"/>
          <a:ext cx="2056000" cy="2056000"/>
        </a:xfrm>
        <a:prstGeom prst="ellipse">
          <a:avLst/>
        </a:prstGeom>
        <a:solidFill>
          <a:srgbClr val="0057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venir Next LT Pro" panose="020B0504020202020204" pitchFamily="34" charset="77"/>
            </a:rPr>
            <a:t>Work Experience</a:t>
          </a:r>
        </a:p>
      </dsp:txBody>
      <dsp:txXfrm>
        <a:off x="2246508" y="402633"/>
        <a:ext cx="1507733" cy="925200"/>
      </dsp:txXfrm>
    </dsp:sp>
    <dsp:sp modelId="{5CB90445-E971-9046-B7A5-F2D41F6A3141}">
      <dsp:nvSpPr>
        <dsp:cNvPr id="0" name=""/>
        <dsp:cNvSpPr/>
      </dsp:nvSpPr>
      <dsp:spPr>
        <a:xfrm>
          <a:off x="2714248" y="1327833"/>
          <a:ext cx="2056000" cy="2056000"/>
        </a:xfrm>
        <a:prstGeom prst="ellipse">
          <a:avLst/>
        </a:prstGeom>
        <a:solidFill>
          <a:srgbClr val="0057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venir Next LT Pro" panose="020B0504020202020204" pitchFamily="34" charset="77"/>
            </a:rPr>
            <a:t>Networking Opportunities</a:t>
          </a:r>
        </a:p>
      </dsp:txBody>
      <dsp:txXfrm>
        <a:off x="3343041" y="1858967"/>
        <a:ext cx="1233600" cy="1130800"/>
      </dsp:txXfrm>
    </dsp:sp>
    <dsp:sp modelId="{86BD5DDA-EA5C-4C40-8713-917534D3BB66}">
      <dsp:nvSpPr>
        <dsp:cNvPr id="0" name=""/>
        <dsp:cNvSpPr/>
      </dsp:nvSpPr>
      <dsp:spPr>
        <a:xfrm>
          <a:off x="1230500" y="1327833"/>
          <a:ext cx="2056000" cy="2056000"/>
        </a:xfrm>
        <a:prstGeom prst="ellipse">
          <a:avLst/>
        </a:prstGeom>
        <a:solidFill>
          <a:srgbClr val="00579C">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solidFill>
                <a:schemeClr val="bg1"/>
              </a:solidFill>
              <a:latin typeface="Avenir Next LT Pro" panose="020B0504020202020204" pitchFamily="34" charset="77"/>
            </a:rPr>
            <a:t>Access to Public Sector Employment</a:t>
          </a:r>
        </a:p>
      </dsp:txBody>
      <dsp:txXfrm>
        <a:off x="1424107" y="1858967"/>
        <a:ext cx="1233600" cy="113080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1BC57-BE0F-AB41-877E-15033F4AEC8F}" type="datetimeFigureOut">
              <a:rPr lang="en-US" smtClean="0"/>
              <a:t>11/1/22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39476-CBA1-0140-AE9D-38A5E945FCB2}" type="slidenum">
              <a:rPr lang="en-US" smtClean="0"/>
              <a:t>‹#›</a:t>
            </a:fld>
            <a:endParaRPr lang="en-US"/>
          </a:p>
        </p:txBody>
      </p:sp>
    </p:spTree>
    <p:extLst>
      <p:ext uri="{BB962C8B-B14F-4D97-AF65-F5344CB8AC3E}">
        <p14:creationId xmlns:p14="http://schemas.microsoft.com/office/powerpoint/2010/main" val="1641742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1</a:t>
            </a:fld>
            <a:endParaRPr lang="en-US"/>
          </a:p>
        </p:txBody>
      </p:sp>
    </p:spTree>
    <p:extLst>
      <p:ext uri="{BB962C8B-B14F-4D97-AF65-F5344CB8AC3E}">
        <p14:creationId xmlns:p14="http://schemas.microsoft.com/office/powerpoint/2010/main" val="3005235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173c5466c47_0_7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173c5466c47_0_7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0418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130bf7b880d_0_5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130bf7b880d_0_5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2016: </a:t>
            </a:r>
            <a:r>
              <a:rPr lang="en" sz="1300" b="1">
                <a:solidFill>
                  <a:srgbClr val="202124"/>
                </a:solidFill>
                <a:highlight>
                  <a:srgbClr val="FFFFFF"/>
                </a:highlight>
              </a:rPr>
              <a:t>The </a:t>
            </a:r>
            <a:r>
              <a:rPr lang="en" sz="1300" b="1">
                <a:solidFill>
                  <a:srgbClr val="202124"/>
                </a:solidFill>
                <a:highlight>
                  <a:schemeClr val="accent4"/>
                </a:highlight>
              </a:rPr>
              <a:t>Employment First Advisory Partnership (EFAP)</a:t>
            </a:r>
            <a:r>
              <a:rPr lang="en" sz="1300" b="1">
                <a:solidFill>
                  <a:srgbClr val="202124"/>
                </a:solidFill>
                <a:highlight>
                  <a:srgbClr val="FFFFFF"/>
                </a:highlight>
              </a:rPr>
              <a:t> was directed to develop a strategic plan to expand </a:t>
            </a:r>
            <a:r>
              <a:rPr lang="en" sz="1300" b="1">
                <a:solidFill>
                  <a:srgbClr val="202124"/>
                </a:solidFill>
                <a:highlight>
                  <a:schemeClr val="accent4"/>
                </a:highlight>
              </a:rPr>
              <a:t>competitive integrated employment (CIE)</a:t>
            </a:r>
            <a:r>
              <a:rPr lang="en" sz="1300" b="1">
                <a:solidFill>
                  <a:srgbClr val="202124"/>
                </a:solidFill>
                <a:highlight>
                  <a:srgbClr val="FFFFFF"/>
                </a:highlight>
              </a:rPr>
              <a:t> outcomes for people with disabilities through Employment First policies and practices</a:t>
            </a:r>
            <a:endParaRPr sz="1300" b="1" dirty="0">
              <a:solidFill>
                <a:srgbClr val="202124"/>
              </a:solidFill>
              <a:highlight>
                <a:srgbClr val="FFFFFF"/>
              </a:highlight>
            </a:endParaRPr>
          </a:p>
          <a:p>
            <a:pPr marL="0" lvl="0" indent="0" algn="l" rtl="0">
              <a:spcBef>
                <a:spcPts val="0"/>
              </a:spcBef>
              <a:spcAft>
                <a:spcPts val="0"/>
              </a:spcAft>
              <a:buNone/>
            </a:pPr>
            <a:endParaRPr sz="1300" b="1" dirty="0">
              <a:solidFill>
                <a:srgbClr val="202124"/>
              </a:solidFill>
              <a:highlight>
                <a:srgbClr val="FFFFFF"/>
              </a:highlight>
            </a:endParaRPr>
          </a:p>
          <a:p>
            <a:pPr marL="0" lvl="0" indent="0" algn="l" rtl="0">
              <a:spcBef>
                <a:spcPts val="0"/>
              </a:spcBef>
              <a:spcAft>
                <a:spcPts val="0"/>
              </a:spcAft>
              <a:buNone/>
            </a:pPr>
            <a:r>
              <a:rPr lang="en" sz="1300" b="1" dirty="0">
                <a:solidFill>
                  <a:srgbClr val="202124"/>
                </a:solidFill>
                <a:highlight>
                  <a:srgbClr val="FFFFFF"/>
                </a:highlight>
              </a:rPr>
              <a:t>2018: Colorado’s Community Living Plan was first created in 2014, with its first report published in 2018: </a:t>
            </a:r>
            <a:r>
              <a:rPr lang="en" sz="1300" dirty="0">
                <a:solidFill>
                  <a:srgbClr val="202124"/>
                </a:solidFill>
                <a:highlight>
                  <a:srgbClr val="FFFFFF"/>
                </a:highlight>
              </a:rPr>
              <a:t>the plan calls for </a:t>
            </a:r>
            <a:r>
              <a:rPr lang="en" sz="1300" dirty="0">
                <a:solidFill>
                  <a:schemeClr val="dk1"/>
                </a:solidFill>
                <a:highlight>
                  <a:srgbClr val="FFFFFF"/>
                </a:highlight>
              </a:rPr>
              <a:t>community-based services, supports, and housing for individuals with disabilities who live in long-term care facilities and wish to return to the community, or who wish to remain in their own homes.</a:t>
            </a:r>
            <a:endParaRPr sz="1300" dirty="0">
              <a:solidFill>
                <a:schemeClr val="dk1"/>
              </a:solidFill>
              <a:highlight>
                <a:srgbClr val="FFFFFF"/>
              </a:highlight>
            </a:endParaRPr>
          </a:p>
          <a:p>
            <a:pPr marL="0" lvl="0" indent="0" algn="l" rtl="0">
              <a:spcBef>
                <a:spcPts val="0"/>
              </a:spcBef>
              <a:spcAft>
                <a:spcPts val="0"/>
              </a:spcAft>
              <a:buNone/>
            </a:pPr>
            <a:endParaRPr sz="1300" dirty="0">
              <a:solidFill>
                <a:schemeClr val="dk1"/>
              </a:solidFill>
              <a:highlight>
                <a:srgbClr val="FFFFFF"/>
              </a:highlight>
            </a:endParaRPr>
          </a:p>
          <a:p>
            <a:pPr marL="0" lvl="0" indent="0" algn="l" rtl="0">
              <a:spcBef>
                <a:spcPts val="0"/>
              </a:spcBef>
              <a:spcAft>
                <a:spcPts val="0"/>
              </a:spcAft>
              <a:buNone/>
            </a:pPr>
            <a:r>
              <a:rPr lang="en" sz="1300" dirty="0">
                <a:solidFill>
                  <a:schemeClr val="dk1"/>
                </a:solidFill>
                <a:highlight>
                  <a:srgbClr val="FFFFFF"/>
                </a:highlight>
              </a:rPr>
              <a:t>2020: </a:t>
            </a:r>
            <a:r>
              <a:rPr lang="en" sz="1200" dirty="0">
                <a:solidFill>
                  <a:schemeClr val="dk1"/>
                </a:solidFill>
              </a:rPr>
              <a:t>Governor Polis directed the Department of Personnel and Administration to lead state action on equity, diversity and inclusion for the state through Executive Order 2020-175. The order also directed state agencies to create long-term strategic plans with the goal of inclusive, anti-discriminatory workplace cultures and implementing equitable hiring, compensation and retention practices.</a:t>
            </a:r>
            <a:endParaRPr sz="1200" dirty="0">
              <a:solidFill>
                <a:schemeClr val="dk1"/>
              </a:solidFill>
            </a:endParaRPr>
          </a:p>
          <a:p>
            <a:pPr marL="0" lvl="0" indent="0" algn="l" rtl="0">
              <a:spcBef>
                <a:spcPts val="0"/>
              </a:spcBef>
              <a:spcAft>
                <a:spcPts val="0"/>
              </a:spcAft>
              <a:buNone/>
            </a:pPr>
            <a:endParaRPr sz="1200" dirty="0">
              <a:solidFill>
                <a:schemeClr val="dk1"/>
              </a:solidFill>
            </a:endParaRPr>
          </a:p>
          <a:p>
            <a:pPr marL="0" lvl="0" indent="0" algn="l" rtl="0">
              <a:spcBef>
                <a:spcPts val="0"/>
              </a:spcBef>
              <a:spcAft>
                <a:spcPts val="0"/>
              </a:spcAft>
              <a:buNone/>
            </a:pPr>
            <a:r>
              <a:rPr lang="en" sz="1200" dirty="0">
                <a:solidFill>
                  <a:schemeClr val="dk1"/>
                </a:solidFill>
              </a:rPr>
              <a:t>2022: On March 1, the </a:t>
            </a:r>
            <a:r>
              <a:rPr lang="en" sz="1200" dirty="0">
                <a:solidFill>
                  <a:schemeClr val="dk1"/>
                </a:solidFill>
                <a:highlight>
                  <a:schemeClr val="accent4"/>
                </a:highlight>
              </a:rPr>
              <a:t>Colorado Department of Labor and Employment (CDLE)</a:t>
            </a:r>
            <a:r>
              <a:rPr lang="en" sz="1200" dirty="0">
                <a:solidFill>
                  <a:schemeClr val="dk1"/>
                </a:solidFill>
              </a:rPr>
              <a:t> launched the Disability Hiring Preference Pilot created by SB21-095. The pilot will run through December 2027.</a:t>
            </a:r>
            <a:endParaRPr sz="1200" dirty="0">
              <a:solidFill>
                <a:schemeClr val="dk1"/>
              </a:solidFill>
            </a:endParaRPr>
          </a:p>
          <a:p>
            <a:pPr marL="0" lvl="0" indent="0" algn="l" rtl="0">
              <a:spcBef>
                <a:spcPts val="0"/>
              </a:spcBef>
              <a:spcAft>
                <a:spcPts val="0"/>
              </a:spcAft>
              <a:buNone/>
            </a:pPr>
            <a:endParaRPr sz="1300" dirty="0">
              <a:solidFill>
                <a:schemeClr val="dk1"/>
              </a:solidFill>
              <a:highlight>
                <a:srgbClr val="FFFFFF"/>
              </a:highlight>
            </a:endParaRPr>
          </a:p>
        </p:txBody>
      </p:sp>
    </p:spTree>
    <p:extLst>
      <p:ext uri="{BB962C8B-B14F-4D97-AF65-F5344CB8AC3E}">
        <p14:creationId xmlns:p14="http://schemas.microsoft.com/office/powerpoint/2010/main" val="2395768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73c5466c47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73c5466c47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The Employment First Advisory Partnership (EFAP) is an active, involved advisory</a:t>
            </a:r>
            <a:endParaRPr/>
          </a:p>
          <a:p>
            <a:pPr marL="0" lvl="0" indent="0" algn="l" rtl="0">
              <a:spcBef>
                <a:spcPts val="0"/>
              </a:spcBef>
              <a:spcAft>
                <a:spcPts val="0"/>
              </a:spcAft>
              <a:buClr>
                <a:schemeClr val="dk1"/>
              </a:buClr>
              <a:buSzPts val="1100"/>
              <a:buFont typeface="Arial"/>
              <a:buNone/>
            </a:pPr>
            <a:r>
              <a:rPr lang="en"/>
              <a:t>group created by SB16-077 to comport with changes in federal policies and</a:t>
            </a:r>
            <a:endParaRPr/>
          </a:p>
          <a:p>
            <a:pPr marL="0" lvl="0" indent="0" algn="l" rtl="0">
              <a:spcBef>
                <a:spcPts val="0"/>
              </a:spcBef>
              <a:spcAft>
                <a:spcPts val="0"/>
              </a:spcAft>
              <a:buNone/>
            </a:pPr>
            <a:r>
              <a:rPr lang="en"/>
              <a:t>guidelines regarding the employment for individuals with disabilities.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Employment First is a nationally recognized term that prioritizes employment as the</a:t>
            </a:r>
            <a:endParaRPr/>
          </a:p>
          <a:p>
            <a:pPr marL="0" lvl="0" indent="0" algn="l" rtl="0">
              <a:spcBef>
                <a:spcPts val="0"/>
              </a:spcBef>
              <a:spcAft>
                <a:spcPts val="0"/>
              </a:spcAft>
              <a:buClr>
                <a:schemeClr val="dk1"/>
              </a:buClr>
              <a:buSzPts val="1100"/>
              <a:buFont typeface="Arial"/>
              <a:buNone/>
            </a:pPr>
            <a:r>
              <a:rPr lang="en"/>
              <a:t>first and preferred outcome for all working age persons with disabilities, regardless</a:t>
            </a:r>
            <a:endParaRPr/>
          </a:p>
          <a:p>
            <a:pPr marL="0" lvl="0" indent="0" algn="l" rtl="0">
              <a:spcBef>
                <a:spcPts val="0"/>
              </a:spcBef>
              <a:spcAft>
                <a:spcPts val="0"/>
              </a:spcAft>
              <a:buNone/>
            </a:pPr>
            <a:r>
              <a:rPr lang="en"/>
              <a:t>of the level of disability.</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Since the creation of EFAP, the group has made great strides and continues to focus</a:t>
            </a:r>
            <a:endParaRPr/>
          </a:p>
          <a:p>
            <a:pPr marL="0" lvl="0" indent="0" algn="l" rtl="0">
              <a:spcBef>
                <a:spcPts val="0"/>
              </a:spcBef>
              <a:spcAft>
                <a:spcPts val="0"/>
              </a:spcAft>
              <a:buClr>
                <a:schemeClr val="dk1"/>
              </a:buClr>
              <a:buSzPts val="1100"/>
              <a:buFont typeface="Arial"/>
              <a:buNone/>
            </a:pPr>
            <a:r>
              <a:rPr lang="en"/>
              <a:t>on policies, programs, and practices that increase integrated employment of</a:t>
            </a:r>
            <a:endParaRPr/>
          </a:p>
          <a:p>
            <a:pPr marL="0" lvl="0" indent="0" algn="l" rtl="0">
              <a:spcBef>
                <a:spcPts val="0"/>
              </a:spcBef>
              <a:spcAft>
                <a:spcPts val="0"/>
              </a:spcAft>
              <a:buClr>
                <a:schemeClr val="dk1"/>
              </a:buClr>
              <a:buSzPts val="1100"/>
              <a:buFont typeface="Arial"/>
              <a:buNone/>
            </a:pPr>
            <a:r>
              <a:rPr lang="en"/>
              <a:t>individuals with disabilities. However, Colorado has yet to realize measurable</a:t>
            </a:r>
            <a:endParaRPr/>
          </a:p>
          <a:p>
            <a:pPr marL="0" lvl="0" indent="0" algn="l" rtl="0">
              <a:spcBef>
                <a:spcPts val="0"/>
              </a:spcBef>
              <a:spcAft>
                <a:spcPts val="0"/>
              </a:spcAft>
              <a:buClr>
                <a:schemeClr val="dk1"/>
              </a:buClr>
              <a:buSzPts val="1100"/>
              <a:buFont typeface="Arial"/>
              <a:buNone/>
            </a:pPr>
            <a:r>
              <a:rPr lang="en"/>
              <a:t>expansion of employment outcomes for individuals with disabilities. Extending EFAP</a:t>
            </a:r>
            <a:endParaRPr/>
          </a:p>
          <a:p>
            <a:pPr marL="0" lvl="0" indent="0" algn="l" rtl="0">
              <a:spcBef>
                <a:spcPts val="0"/>
              </a:spcBef>
              <a:spcAft>
                <a:spcPts val="0"/>
              </a:spcAft>
              <a:buClr>
                <a:schemeClr val="dk1"/>
              </a:buClr>
              <a:buSzPts val="1100"/>
              <a:buFont typeface="Arial"/>
              <a:buNone/>
            </a:pPr>
            <a:r>
              <a:rPr lang="en"/>
              <a:t>will ensure Colorado continues to develop and implement policies and practices that</a:t>
            </a:r>
            <a:endParaRPr/>
          </a:p>
          <a:p>
            <a:pPr marL="0" lvl="0" indent="0" algn="l" rtl="0">
              <a:spcBef>
                <a:spcPts val="0"/>
              </a:spcBef>
              <a:spcAft>
                <a:spcPts val="0"/>
              </a:spcAft>
              <a:buClr>
                <a:schemeClr val="dk1"/>
              </a:buClr>
              <a:buSzPts val="1100"/>
              <a:buFont typeface="Arial"/>
              <a:buNone/>
            </a:pPr>
            <a:r>
              <a:rPr lang="en"/>
              <a:t>will allow for the full participation in the workforce by all those interested in</a:t>
            </a:r>
            <a:endParaRPr/>
          </a:p>
          <a:p>
            <a:pPr marL="0" lvl="0" indent="0" algn="l" rtl="0">
              <a:spcBef>
                <a:spcPts val="0"/>
              </a:spcBef>
              <a:spcAft>
                <a:spcPts val="0"/>
              </a:spcAft>
              <a:buNone/>
            </a:pPr>
            <a:r>
              <a:rPr lang="en"/>
              <a:t>pursuing competitive integrated employment.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To support a recommendation of EFAP and the implementation of policies and</a:t>
            </a:r>
            <a:endParaRPr/>
          </a:p>
          <a:p>
            <a:pPr marL="0" lvl="0" indent="0" algn="l" rtl="0">
              <a:spcBef>
                <a:spcPts val="0"/>
              </a:spcBef>
              <a:spcAft>
                <a:spcPts val="0"/>
              </a:spcAft>
              <a:buClr>
                <a:schemeClr val="dk1"/>
              </a:buClr>
              <a:buSzPts val="1100"/>
              <a:buFont typeface="Arial"/>
              <a:buNone/>
            </a:pPr>
            <a:r>
              <a:rPr lang="en"/>
              <a:t>practices aligned with “State as Model Employer,” amendment L.001 passed in the</a:t>
            </a:r>
            <a:endParaRPr/>
          </a:p>
          <a:p>
            <a:pPr marL="0" lvl="0" indent="0" algn="l" rtl="0">
              <a:spcBef>
                <a:spcPts val="0"/>
              </a:spcBef>
              <a:spcAft>
                <a:spcPts val="0"/>
              </a:spcAft>
              <a:buClr>
                <a:schemeClr val="dk1"/>
              </a:buClr>
              <a:buSzPts val="1100"/>
              <a:buFont typeface="Arial"/>
              <a:buNone/>
            </a:pPr>
            <a:r>
              <a:rPr lang="en"/>
              <a:t>Senate that creates a hiring preference pilot at CDLE for the hiring of individuals</a:t>
            </a:r>
            <a:endParaRPr/>
          </a:p>
          <a:p>
            <a:pPr marL="0" lvl="0" indent="0" algn="l" rtl="0">
              <a:spcBef>
                <a:spcPts val="0"/>
              </a:spcBef>
              <a:spcAft>
                <a:spcPts val="0"/>
              </a:spcAft>
              <a:buNone/>
            </a:pPr>
            <a:r>
              <a:rPr lang="en"/>
              <a:t>with disabilities, similar to the veterans preference currently offered at the state.</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SzPts val="1100"/>
              <a:buFont typeface="Arial"/>
              <a:buNone/>
            </a:pPr>
            <a:r>
              <a:rPr lang="en"/>
              <a:t>● Creating a disability hiring preference pilot within state government will enable the</a:t>
            </a:r>
            <a:endParaRPr/>
          </a:p>
          <a:p>
            <a:pPr marL="0" lvl="0" indent="0" algn="l" rtl="0">
              <a:spcBef>
                <a:spcPts val="0"/>
              </a:spcBef>
              <a:spcAft>
                <a:spcPts val="0"/>
              </a:spcAft>
              <a:buClr>
                <a:schemeClr val="dk1"/>
              </a:buClr>
              <a:buSzPts val="1100"/>
              <a:buFont typeface="Arial"/>
              <a:buNone/>
            </a:pPr>
            <a:r>
              <a:rPr lang="en"/>
              <a:t>State of Colorado to model inclusive hiring practices, access to the best talent, and</a:t>
            </a:r>
            <a:endParaRPr/>
          </a:p>
          <a:p>
            <a:pPr marL="0" lvl="0" indent="0" algn="l" rtl="0">
              <a:spcBef>
                <a:spcPts val="0"/>
              </a:spcBef>
              <a:spcAft>
                <a:spcPts val="0"/>
              </a:spcAft>
              <a:buClr>
                <a:schemeClr val="dk1"/>
              </a:buClr>
              <a:buSzPts val="1100"/>
              <a:buFont typeface="Arial"/>
              <a:buNone/>
            </a:pPr>
            <a:r>
              <a:rPr lang="en"/>
              <a:t>ensure individuals with disabilities are afforded the opportunity to compete for and</a:t>
            </a:r>
            <a:endParaRPr/>
          </a:p>
          <a:p>
            <a:pPr marL="0" lvl="0" indent="0" algn="l" rtl="0">
              <a:spcBef>
                <a:spcPts val="0"/>
              </a:spcBef>
              <a:spcAft>
                <a:spcPts val="0"/>
              </a:spcAft>
              <a:buNone/>
            </a:pPr>
            <a:r>
              <a:rPr lang="en"/>
              <a:t>obtain employment aligned with their unique talents within state agencies.</a:t>
            </a:r>
            <a:endParaRPr/>
          </a:p>
        </p:txBody>
      </p:sp>
    </p:spTree>
    <p:extLst>
      <p:ext uri="{BB962C8B-B14F-4D97-AF65-F5344CB8AC3E}">
        <p14:creationId xmlns:p14="http://schemas.microsoft.com/office/powerpoint/2010/main" val="3519504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173c5466c47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173c5466c47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Skill Based Hiring Practices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Recruit a larger and more diverse set of candidates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Get a fuller picture of their experiences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Replacing Attachments with supplemental questions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Decreased unconscious bias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Help you think through the necessary position and skills for the job</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There employer spends less time sifting through different attachments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Updating the Interview Accommodation Process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Applicants will be more likely to disclose = more applicants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Clearer sense of applicants’ skills</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Fewer things for you to remember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Providing Supplemental Questions Related to EDI</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latin typeface="Lato"/>
                <a:ea typeface="Lato"/>
                <a:cs typeface="Lato"/>
                <a:sym typeface="Lato"/>
              </a:rPr>
              <a:t>Bank of supplemental questions related to EDI will be available to choose from so that hiring managers can intentionally build the culture you want</a:t>
            </a:r>
            <a:endParaRPr>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Redacting Names and Disability Status</a:t>
            </a:r>
            <a:endParaRPr>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Decreased unconscious bias for you to worry about</a:t>
            </a:r>
            <a:endParaRPr>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Removes “prestigious university = perfection” bias</a:t>
            </a:r>
            <a:endParaRPr>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Lato"/>
                <a:ea typeface="Lato"/>
                <a:cs typeface="Lato"/>
                <a:sym typeface="Lato"/>
              </a:rPr>
              <a:t>Updating Job Announcements</a:t>
            </a:r>
            <a:endParaRPr>
              <a:solidFill>
                <a:schemeClr val="dk1"/>
              </a:solidFill>
              <a:latin typeface="Lato"/>
              <a:ea typeface="Lato"/>
              <a:cs typeface="Lato"/>
              <a:sym typeface="Lato"/>
            </a:endParaRPr>
          </a:p>
          <a:p>
            <a:pPr marL="457200" lvl="0" indent="-298450" algn="l" rtl="0">
              <a:lnSpc>
                <a:spcPct val="115000"/>
              </a:lnSpc>
              <a:spcBef>
                <a:spcPts val="0"/>
              </a:spcBef>
              <a:spcAft>
                <a:spcPts val="0"/>
              </a:spcAft>
              <a:buClr>
                <a:schemeClr val="dk1"/>
              </a:buClr>
              <a:buSzPts val="1100"/>
              <a:buFont typeface="Lato"/>
              <a:buChar char="-"/>
            </a:pPr>
            <a:r>
              <a:rPr lang="en">
                <a:solidFill>
                  <a:schemeClr val="dk1"/>
                </a:solidFill>
                <a:latin typeface="Lato"/>
                <a:ea typeface="Lato"/>
                <a:cs typeface="Lato"/>
                <a:sym typeface="Lato"/>
              </a:rPr>
              <a:t>All applications will have a job announcement video to highlight the division’s values and contribution to EDI &gt;&gt; more diverse pool of candidates</a:t>
            </a:r>
            <a:endParaRPr/>
          </a:p>
        </p:txBody>
      </p:sp>
    </p:spTree>
    <p:extLst>
      <p:ext uri="{BB962C8B-B14F-4D97-AF65-F5344CB8AC3E}">
        <p14:creationId xmlns:p14="http://schemas.microsoft.com/office/powerpoint/2010/main" val="2060961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73c5466c47_0_14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73c5466c47_0_14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87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73c5466c47_0_16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73c5466c47_0_1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482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173c5466c47_0_1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173c5466c47_0_1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Employee Resource Groups</a:t>
            </a:r>
            <a:endParaRPr sz="1200"/>
          </a:p>
          <a:p>
            <a:pPr marL="914400" lvl="1" indent="-304800" algn="l" rtl="0">
              <a:lnSpc>
                <a:spcPct val="115000"/>
              </a:lnSpc>
              <a:spcBef>
                <a:spcPts val="0"/>
              </a:spcBef>
              <a:spcAft>
                <a:spcPts val="0"/>
              </a:spcAft>
              <a:buClr>
                <a:schemeClr val="dk1"/>
              </a:buClr>
              <a:buSzPts val="1200"/>
              <a:buFont typeface="Roboto Slab"/>
              <a:buChar char="○"/>
            </a:pPr>
            <a:r>
              <a:rPr lang="en" sz="1200">
                <a:solidFill>
                  <a:schemeClr val="dk1"/>
                </a:solidFill>
                <a:latin typeface="Roboto Slab"/>
                <a:ea typeface="Roboto Slab"/>
                <a:cs typeface="Roboto Slab"/>
                <a:sym typeface="Roboto Slab"/>
              </a:rPr>
              <a:t>Disability Affinity Group @ CDLE</a:t>
            </a:r>
            <a:endParaRPr sz="1200">
              <a:solidFill>
                <a:schemeClr val="dk1"/>
              </a:solidFill>
              <a:latin typeface="Roboto Slab"/>
              <a:ea typeface="Roboto Slab"/>
              <a:cs typeface="Roboto Slab"/>
              <a:sym typeface="Roboto Slab"/>
            </a:endParaRPr>
          </a:p>
          <a:p>
            <a:pPr marL="914400" lvl="1" indent="-304800" algn="l" rtl="0">
              <a:lnSpc>
                <a:spcPct val="115000"/>
              </a:lnSpc>
              <a:spcBef>
                <a:spcPts val="0"/>
              </a:spcBef>
              <a:spcAft>
                <a:spcPts val="0"/>
              </a:spcAft>
              <a:buClr>
                <a:schemeClr val="dk1"/>
              </a:buClr>
              <a:buSzPts val="1200"/>
              <a:buFont typeface="Roboto Slab"/>
              <a:buChar char="○"/>
            </a:pPr>
            <a:r>
              <a:rPr lang="en" sz="1200">
                <a:solidFill>
                  <a:schemeClr val="dk1"/>
                </a:solidFill>
                <a:latin typeface="Roboto Slab"/>
                <a:ea typeface="Roboto Slab"/>
                <a:cs typeface="Roboto Slab"/>
                <a:sym typeface="Roboto Slab"/>
              </a:rPr>
              <a:t>Division of Vocational Rehabilitation (DVR) EDI Task Force </a:t>
            </a:r>
            <a:endParaRPr sz="1200">
              <a:solidFill>
                <a:schemeClr val="dk1"/>
              </a:solidFill>
              <a:latin typeface="Roboto Slab"/>
              <a:ea typeface="Roboto Slab"/>
              <a:cs typeface="Roboto Slab"/>
              <a:sym typeface="Roboto Slab"/>
            </a:endParaRPr>
          </a:p>
          <a:p>
            <a:pPr marL="0" lvl="0" indent="0" algn="l" rtl="0">
              <a:lnSpc>
                <a:spcPct val="115000"/>
              </a:lnSpc>
              <a:spcBef>
                <a:spcPts val="1600"/>
              </a:spcBef>
              <a:spcAft>
                <a:spcPts val="0"/>
              </a:spcAft>
              <a:buNone/>
            </a:pPr>
            <a:r>
              <a:rPr lang="en" sz="1200">
                <a:solidFill>
                  <a:schemeClr val="dk1"/>
                </a:solidFill>
                <a:latin typeface="Roboto Slab"/>
                <a:ea typeface="Roboto Slab"/>
                <a:cs typeface="Roboto Slab"/>
                <a:sym typeface="Roboto Slab"/>
              </a:rPr>
              <a:t>Colorado For All video</a:t>
            </a:r>
            <a:endParaRPr sz="1200">
              <a:solidFill>
                <a:schemeClr val="dk1"/>
              </a:solidFill>
              <a:latin typeface="Roboto Slab"/>
              <a:ea typeface="Roboto Slab"/>
              <a:cs typeface="Roboto Slab"/>
              <a:sym typeface="Roboto Slab"/>
            </a:endParaRPr>
          </a:p>
          <a:p>
            <a:pPr marL="914400" lvl="1" indent="-304800" algn="l" rtl="0">
              <a:lnSpc>
                <a:spcPct val="115000"/>
              </a:lnSpc>
              <a:spcBef>
                <a:spcPts val="1600"/>
              </a:spcBef>
              <a:spcAft>
                <a:spcPts val="0"/>
              </a:spcAft>
              <a:buClr>
                <a:schemeClr val="dk1"/>
              </a:buClr>
              <a:buSzPts val="1200"/>
              <a:buFont typeface="Roboto Slab"/>
              <a:buChar char="○"/>
            </a:pPr>
            <a:r>
              <a:rPr lang="en" sz="1200">
                <a:solidFill>
                  <a:schemeClr val="dk1"/>
                </a:solidFill>
                <a:latin typeface="Roboto Slab"/>
                <a:ea typeface="Roboto Slab"/>
                <a:cs typeface="Roboto Slab"/>
                <a:sym typeface="Roboto Slab"/>
              </a:rPr>
              <a:t>Promoting diversity as a component of an inclusive workforce, including disabilities - hidden, visible, behavioral health</a:t>
            </a:r>
            <a:endParaRPr sz="1200">
              <a:solidFill>
                <a:schemeClr val="dk1"/>
              </a:solidFill>
              <a:latin typeface="Roboto Slab"/>
              <a:ea typeface="Roboto Slab"/>
              <a:cs typeface="Roboto Slab"/>
              <a:sym typeface="Roboto Slab"/>
            </a:endParaRPr>
          </a:p>
          <a:p>
            <a:pPr marL="0" lvl="0" indent="0" algn="l" rtl="0">
              <a:lnSpc>
                <a:spcPct val="115000"/>
              </a:lnSpc>
              <a:spcBef>
                <a:spcPts val="1600"/>
              </a:spcBef>
              <a:spcAft>
                <a:spcPts val="0"/>
              </a:spcAft>
              <a:buNone/>
            </a:pPr>
            <a:r>
              <a:rPr lang="en" sz="1200">
                <a:solidFill>
                  <a:schemeClr val="dk1"/>
                </a:solidFill>
                <a:latin typeface="Roboto Slab"/>
                <a:ea typeface="Roboto Slab"/>
                <a:cs typeface="Roboto Slab"/>
                <a:sym typeface="Roboto Slab"/>
              </a:rPr>
              <a:t>National Disability Employment Awareness Month</a:t>
            </a:r>
            <a:endParaRPr sz="1200">
              <a:solidFill>
                <a:schemeClr val="dk1"/>
              </a:solidFill>
              <a:latin typeface="Roboto Slab"/>
              <a:ea typeface="Roboto Slab"/>
              <a:cs typeface="Roboto Slab"/>
              <a:sym typeface="Roboto Slab"/>
            </a:endParaRPr>
          </a:p>
          <a:p>
            <a:pPr marL="914400" lvl="1" indent="-304800" algn="l" rtl="0">
              <a:lnSpc>
                <a:spcPct val="115000"/>
              </a:lnSpc>
              <a:spcBef>
                <a:spcPts val="1600"/>
              </a:spcBef>
              <a:spcAft>
                <a:spcPts val="0"/>
              </a:spcAft>
              <a:buClr>
                <a:schemeClr val="dk1"/>
              </a:buClr>
              <a:buSzPts val="1200"/>
              <a:buFont typeface="Roboto Slab"/>
              <a:buChar char="○"/>
            </a:pPr>
            <a:r>
              <a:rPr lang="en" sz="1200">
                <a:solidFill>
                  <a:schemeClr val="dk1"/>
                </a:solidFill>
                <a:latin typeface="Roboto Slab"/>
                <a:ea typeface="Roboto Slab"/>
                <a:cs typeface="Roboto Slab"/>
                <a:sym typeface="Roboto Slab"/>
              </a:rPr>
              <a:t>Events, Press Releases, Lunch-N-Learns, Social Media, etc.</a:t>
            </a:r>
            <a:endParaRPr sz="1200">
              <a:solidFill>
                <a:schemeClr val="dk1"/>
              </a:solidFill>
              <a:latin typeface="Roboto Slab"/>
              <a:ea typeface="Roboto Slab"/>
              <a:cs typeface="Roboto Slab"/>
              <a:sym typeface="Roboto Slab"/>
            </a:endParaRPr>
          </a:p>
        </p:txBody>
      </p:sp>
    </p:spTree>
    <p:extLst>
      <p:ext uri="{BB962C8B-B14F-4D97-AF65-F5344CB8AC3E}">
        <p14:creationId xmlns:p14="http://schemas.microsoft.com/office/powerpoint/2010/main" val="28497965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30bf7b880d_0_10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5" name="Google Shape;625;g130bf7b880d_0_10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0380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130bf7b880d_0_108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6" name="Google Shape;636;g130bf7b880d_0_10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2733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130bf7b880d_0_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H21-1110: In 2021, </a:t>
            </a:r>
            <a:r>
              <a:rPr lang="en">
                <a:solidFill>
                  <a:schemeClr val="dk1"/>
                </a:solidFill>
              </a:rPr>
              <a:t>Colorado enacted House Bill 1110, requiring the Chief Information Officer in the Office of Information Technology to, “promote and monitor the access standards for individuals with a disability in the state’s information technology infrastructure, including but not limited to architecture.” Each state agency is directed to comply with the access standards for people with a disability.</a:t>
            </a:r>
            <a:endParaRPr sz="1350">
              <a:solidFill>
                <a:srgbClr val="282924"/>
              </a:solidFill>
              <a:highlight>
                <a:srgbClr val="FFFFFF"/>
              </a:highlight>
              <a:latin typeface="Times New Roman"/>
              <a:ea typeface="Times New Roman"/>
              <a:cs typeface="Times New Roman"/>
              <a:sym typeface="Times New Roman"/>
            </a:endParaRPr>
          </a:p>
        </p:txBody>
      </p:sp>
      <p:sp>
        <p:nvSpPr>
          <p:cNvPr id="646" name="Google Shape;646;g130bf7b880d_0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9602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2</a:t>
            </a:fld>
            <a:endParaRPr lang="en-US"/>
          </a:p>
        </p:txBody>
      </p:sp>
    </p:spTree>
    <p:extLst>
      <p:ext uri="{BB962C8B-B14F-4D97-AF65-F5344CB8AC3E}">
        <p14:creationId xmlns:p14="http://schemas.microsoft.com/office/powerpoint/2010/main" val="837297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30bf7b880d_0_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6" name="Google Shape;656;g130bf7b880d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76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36</a:t>
            </a:fld>
            <a:endParaRPr lang="en-US"/>
          </a:p>
        </p:txBody>
      </p:sp>
    </p:spTree>
    <p:extLst>
      <p:ext uri="{BB962C8B-B14F-4D97-AF65-F5344CB8AC3E}">
        <p14:creationId xmlns:p14="http://schemas.microsoft.com/office/powerpoint/2010/main" val="2828681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3</a:t>
            </a:fld>
            <a:endParaRPr lang="en-US"/>
          </a:p>
        </p:txBody>
      </p:sp>
    </p:spTree>
    <p:extLst>
      <p:ext uri="{BB962C8B-B14F-4D97-AF65-F5344CB8AC3E}">
        <p14:creationId xmlns:p14="http://schemas.microsoft.com/office/powerpoint/2010/main" val="361568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4</a:t>
            </a:fld>
            <a:endParaRPr lang="en-US"/>
          </a:p>
        </p:txBody>
      </p:sp>
    </p:spTree>
    <p:extLst>
      <p:ext uri="{BB962C8B-B14F-4D97-AF65-F5344CB8AC3E}">
        <p14:creationId xmlns:p14="http://schemas.microsoft.com/office/powerpoint/2010/main" val="215168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5</a:t>
            </a:fld>
            <a:endParaRPr lang="en-US"/>
          </a:p>
        </p:txBody>
      </p:sp>
    </p:spTree>
    <p:extLst>
      <p:ext uri="{BB962C8B-B14F-4D97-AF65-F5344CB8AC3E}">
        <p14:creationId xmlns:p14="http://schemas.microsoft.com/office/powerpoint/2010/main" val="47906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7</a:t>
            </a:fld>
            <a:endParaRPr lang="en-US"/>
          </a:p>
        </p:txBody>
      </p:sp>
    </p:spTree>
    <p:extLst>
      <p:ext uri="{BB962C8B-B14F-4D97-AF65-F5344CB8AC3E}">
        <p14:creationId xmlns:p14="http://schemas.microsoft.com/office/powerpoint/2010/main" val="18727508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11</a:t>
            </a:fld>
            <a:endParaRPr lang="en-US"/>
          </a:p>
        </p:txBody>
      </p:sp>
    </p:spTree>
    <p:extLst>
      <p:ext uri="{BB962C8B-B14F-4D97-AF65-F5344CB8AC3E}">
        <p14:creationId xmlns:p14="http://schemas.microsoft.com/office/powerpoint/2010/main" val="111441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D39476-CBA1-0140-AE9D-38A5E945FCB2}" type="slidenum">
              <a:rPr lang="en-US" smtClean="0"/>
              <a:t>12</a:t>
            </a:fld>
            <a:endParaRPr lang="en-US"/>
          </a:p>
        </p:txBody>
      </p:sp>
    </p:spTree>
    <p:extLst>
      <p:ext uri="{BB962C8B-B14F-4D97-AF65-F5344CB8AC3E}">
        <p14:creationId xmlns:p14="http://schemas.microsoft.com/office/powerpoint/2010/main" val="421121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C8D39476-CBA1-0140-AE9D-38A5E945FCB2}" type="slidenum">
              <a:rPr lang="en-US" smtClean="0"/>
              <a:t>18</a:t>
            </a:fld>
            <a:endParaRPr lang="en-US"/>
          </a:p>
        </p:txBody>
      </p:sp>
    </p:spTree>
    <p:extLst>
      <p:ext uri="{BB962C8B-B14F-4D97-AF65-F5344CB8AC3E}">
        <p14:creationId xmlns:p14="http://schemas.microsoft.com/office/powerpoint/2010/main" val="2753926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vy_Blue_Left">
  <p:cSld name="Heavy_Blue_Left">
    <p:spTree>
      <p:nvGrpSpPr>
        <p:cNvPr id="1" name="Shape 26"/>
        <p:cNvGrpSpPr/>
        <p:nvPr/>
      </p:nvGrpSpPr>
      <p:grpSpPr>
        <a:xfrm>
          <a:off x="0" y="0"/>
          <a:ext cx="0" cy="0"/>
          <a:chOff x="0" y="0"/>
          <a:chExt cx="0" cy="0"/>
        </a:xfrm>
      </p:grpSpPr>
      <p:sp>
        <p:nvSpPr>
          <p:cNvPr id="27" name="Google Shape;27;p5"/>
          <p:cNvSpPr/>
          <p:nvPr/>
        </p:nvSpPr>
        <p:spPr>
          <a:xfrm>
            <a:off x="0" y="0"/>
            <a:ext cx="3325200" cy="68580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28" name="Google Shape;28;p5"/>
          <p:cNvSpPr txBox="1">
            <a:spLocks noGrp="1"/>
          </p:cNvSpPr>
          <p:nvPr>
            <p:ph type="title"/>
          </p:nvPr>
        </p:nvSpPr>
        <p:spPr>
          <a:xfrm>
            <a:off x="4104000" y="497267"/>
            <a:ext cx="7363200" cy="11160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SzPts val="3300"/>
              <a:buFont typeface="Arial"/>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 name="Google Shape;29;p5"/>
          <p:cNvSpPr txBox="1">
            <a:spLocks noGrp="1"/>
          </p:cNvSpPr>
          <p:nvPr>
            <p:ph type="body" idx="1"/>
          </p:nvPr>
        </p:nvSpPr>
        <p:spPr>
          <a:xfrm>
            <a:off x="4104133" y="2623536"/>
            <a:ext cx="7363200" cy="3737200"/>
          </a:xfrm>
          <a:prstGeom prst="rect">
            <a:avLst/>
          </a:prstGeom>
          <a:noFill/>
          <a:ln>
            <a:noFill/>
          </a:ln>
        </p:spPr>
        <p:txBody>
          <a:bodyPr spcFirstLastPara="1" wrap="square" lIns="68575" tIns="34275" rIns="68575" bIns="34275" anchor="t" anchorCtr="0">
            <a:noAutofit/>
          </a:bodyPr>
          <a:lstStyle>
            <a:lvl1pPr marL="609585" lvl="0" indent="-397923" algn="l" rtl="0">
              <a:lnSpc>
                <a:spcPct val="115000"/>
              </a:lnSpc>
              <a:spcBef>
                <a:spcPts val="1067"/>
              </a:spcBef>
              <a:spcAft>
                <a:spcPts val="0"/>
              </a:spcAft>
              <a:buClr>
                <a:schemeClr val="dk2"/>
              </a:buClr>
              <a:buSzPts val="1100"/>
              <a:buFont typeface="Lato"/>
              <a:buChar char="●"/>
              <a:defRPr sz="1467">
                <a:solidFill>
                  <a:schemeClr val="dk2"/>
                </a:solidFill>
                <a:latin typeface="Lato"/>
                <a:ea typeface="Lato"/>
                <a:cs typeface="Lato"/>
                <a:sym typeface="Lato"/>
              </a:defRPr>
            </a:lvl1pPr>
            <a:lvl2pPr marL="1219170" lvl="1" indent="-397923" algn="l" rtl="0">
              <a:lnSpc>
                <a:spcPct val="115000"/>
              </a:lnSpc>
              <a:spcBef>
                <a:spcPts val="1067"/>
              </a:spcBef>
              <a:spcAft>
                <a:spcPts val="0"/>
              </a:spcAft>
              <a:buClr>
                <a:schemeClr val="dk2"/>
              </a:buClr>
              <a:buSzPts val="1100"/>
              <a:buFont typeface="Lato"/>
              <a:buChar char="○"/>
              <a:defRPr sz="1467">
                <a:solidFill>
                  <a:schemeClr val="dk2"/>
                </a:solidFill>
                <a:latin typeface="Lato"/>
                <a:ea typeface="Lato"/>
                <a:cs typeface="Lato"/>
                <a:sym typeface="Lato"/>
              </a:defRPr>
            </a:lvl2pPr>
            <a:lvl3pPr marL="1828754" lvl="2" indent="-397923" algn="l" rtl="0">
              <a:lnSpc>
                <a:spcPct val="115000"/>
              </a:lnSpc>
              <a:spcBef>
                <a:spcPts val="1067"/>
              </a:spcBef>
              <a:spcAft>
                <a:spcPts val="0"/>
              </a:spcAft>
              <a:buClr>
                <a:schemeClr val="dk2"/>
              </a:buClr>
              <a:buSzPts val="1100"/>
              <a:buFont typeface="Lato"/>
              <a:buChar char="■"/>
              <a:defRPr sz="1467">
                <a:solidFill>
                  <a:schemeClr val="dk2"/>
                </a:solidFill>
                <a:latin typeface="Lato"/>
                <a:ea typeface="Lato"/>
                <a:cs typeface="Lato"/>
                <a:sym typeface="Lato"/>
              </a:defRPr>
            </a:lvl3pPr>
            <a:lvl4pPr marL="2438339" lvl="3" indent="-397923" algn="l" rtl="0">
              <a:lnSpc>
                <a:spcPct val="115000"/>
              </a:lnSpc>
              <a:spcBef>
                <a:spcPts val="1067"/>
              </a:spcBef>
              <a:spcAft>
                <a:spcPts val="0"/>
              </a:spcAft>
              <a:buClr>
                <a:schemeClr val="dk2"/>
              </a:buClr>
              <a:buSzPts val="1100"/>
              <a:buFont typeface="Lato"/>
              <a:buChar char="●"/>
              <a:defRPr sz="1467">
                <a:solidFill>
                  <a:schemeClr val="dk2"/>
                </a:solidFill>
                <a:latin typeface="Lato"/>
                <a:ea typeface="Lato"/>
                <a:cs typeface="Lato"/>
                <a:sym typeface="Lato"/>
              </a:defRPr>
            </a:lvl4pPr>
            <a:lvl5pPr marL="3047924" lvl="4" indent="-397923" algn="l" rtl="0">
              <a:lnSpc>
                <a:spcPct val="115000"/>
              </a:lnSpc>
              <a:spcBef>
                <a:spcPts val="1067"/>
              </a:spcBef>
              <a:spcAft>
                <a:spcPts val="0"/>
              </a:spcAft>
              <a:buClr>
                <a:schemeClr val="dk2"/>
              </a:buClr>
              <a:buSzPts val="1100"/>
              <a:buFont typeface="Lato"/>
              <a:buChar char="○"/>
              <a:defRPr sz="1467">
                <a:solidFill>
                  <a:schemeClr val="dk2"/>
                </a:solidFill>
                <a:latin typeface="Lato"/>
                <a:ea typeface="Lato"/>
                <a:cs typeface="Lato"/>
                <a:sym typeface="Lato"/>
              </a:defRPr>
            </a:lvl5pPr>
            <a:lvl6pPr marL="3657509" lvl="5" indent="-397923" algn="l" rtl="0">
              <a:lnSpc>
                <a:spcPct val="115000"/>
              </a:lnSpc>
              <a:spcBef>
                <a:spcPts val="533"/>
              </a:spcBef>
              <a:spcAft>
                <a:spcPts val="0"/>
              </a:spcAft>
              <a:buClr>
                <a:schemeClr val="dk2"/>
              </a:buClr>
              <a:buSzPts val="1100"/>
              <a:buFont typeface="Lato"/>
              <a:buChar char="■"/>
              <a:defRPr sz="1467">
                <a:solidFill>
                  <a:schemeClr val="dk2"/>
                </a:solidFill>
                <a:latin typeface="Lato"/>
                <a:ea typeface="Lato"/>
                <a:cs typeface="Lato"/>
                <a:sym typeface="Lato"/>
              </a:defRPr>
            </a:lvl6pPr>
            <a:lvl7pPr marL="4267093" lvl="6" indent="-397923" algn="l" rtl="0">
              <a:lnSpc>
                <a:spcPct val="115000"/>
              </a:lnSpc>
              <a:spcBef>
                <a:spcPts val="533"/>
              </a:spcBef>
              <a:spcAft>
                <a:spcPts val="0"/>
              </a:spcAft>
              <a:buClr>
                <a:schemeClr val="dk2"/>
              </a:buClr>
              <a:buSzPts val="1100"/>
              <a:buFont typeface="Lato"/>
              <a:buChar char="●"/>
              <a:defRPr sz="1467">
                <a:solidFill>
                  <a:schemeClr val="dk2"/>
                </a:solidFill>
                <a:latin typeface="Lato"/>
                <a:ea typeface="Lato"/>
                <a:cs typeface="Lato"/>
                <a:sym typeface="Lato"/>
              </a:defRPr>
            </a:lvl7pPr>
            <a:lvl8pPr marL="4876678" lvl="7" indent="-397923" algn="l" rtl="0">
              <a:lnSpc>
                <a:spcPct val="115000"/>
              </a:lnSpc>
              <a:spcBef>
                <a:spcPts val="533"/>
              </a:spcBef>
              <a:spcAft>
                <a:spcPts val="0"/>
              </a:spcAft>
              <a:buClr>
                <a:schemeClr val="dk2"/>
              </a:buClr>
              <a:buSzPts val="1100"/>
              <a:buFont typeface="Lato"/>
              <a:buChar char="○"/>
              <a:defRPr sz="1467">
                <a:solidFill>
                  <a:schemeClr val="dk2"/>
                </a:solidFill>
                <a:latin typeface="Lato"/>
                <a:ea typeface="Lato"/>
                <a:cs typeface="Lato"/>
                <a:sym typeface="Lato"/>
              </a:defRPr>
            </a:lvl8pPr>
            <a:lvl9pPr marL="5486263" lvl="8" indent="-397923" algn="l" rtl="0">
              <a:lnSpc>
                <a:spcPct val="115000"/>
              </a:lnSpc>
              <a:spcBef>
                <a:spcPts val="533"/>
              </a:spcBef>
              <a:spcAft>
                <a:spcPts val="0"/>
              </a:spcAft>
              <a:buClr>
                <a:schemeClr val="dk2"/>
              </a:buClr>
              <a:buSzPts val="1100"/>
              <a:buFont typeface="Lato"/>
              <a:buChar char="■"/>
              <a:defRPr sz="1467">
                <a:solidFill>
                  <a:schemeClr val="dk2"/>
                </a:solidFill>
                <a:latin typeface="Lato"/>
                <a:ea typeface="Lato"/>
                <a:cs typeface="Lato"/>
                <a:sym typeface="Lato"/>
              </a:defRPr>
            </a:lvl9pPr>
          </a:lstStyle>
          <a:p>
            <a:endParaRPr/>
          </a:p>
        </p:txBody>
      </p:sp>
      <p:pic>
        <p:nvPicPr>
          <p:cNvPr id="30" name="Google Shape;30;p5"/>
          <p:cNvPicPr preferRelativeResize="0"/>
          <p:nvPr/>
        </p:nvPicPr>
        <p:blipFill rotWithShape="1">
          <a:blip r:embed="rId2">
            <a:alphaModFix/>
          </a:blip>
          <a:srcRect/>
          <a:stretch/>
        </p:blipFill>
        <p:spPr>
          <a:xfrm>
            <a:off x="297629" y="6340322"/>
            <a:ext cx="1584544" cy="297785"/>
          </a:xfrm>
          <a:prstGeom prst="rect">
            <a:avLst/>
          </a:prstGeom>
          <a:noFill/>
          <a:ln>
            <a:noFill/>
          </a:ln>
        </p:spPr>
      </p:pic>
      <p:sp>
        <p:nvSpPr>
          <p:cNvPr id="31" name="Google Shape;31;p5"/>
          <p:cNvSpPr txBox="1">
            <a:spLocks noGrp="1"/>
          </p:cNvSpPr>
          <p:nvPr>
            <p:ph type="sldNum" idx="12"/>
          </p:nvPr>
        </p:nvSpPr>
        <p:spPr>
          <a:xfrm>
            <a:off x="11515060" y="6366983"/>
            <a:ext cx="5300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1067" i="0" u="none" strike="noStrike" cap="none">
                <a:solidFill>
                  <a:schemeClr val="dk1"/>
                </a:solidFill>
                <a:latin typeface="Lato"/>
                <a:ea typeface="Lato"/>
                <a:cs typeface="Lato"/>
                <a:sym typeface="Lato"/>
              </a:defRPr>
            </a:lvl1pPr>
            <a:lvl2pPr marL="0" lvl="1" indent="0" algn="r" rtl="0">
              <a:spcBef>
                <a:spcPts val="0"/>
              </a:spcBef>
              <a:buNone/>
              <a:defRPr sz="1067" i="0" u="none" strike="noStrike" cap="none">
                <a:solidFill>
                  <a:schemeClr val="dk1"/>
                </a:solidFill>
                <a:latin typeface="Lato"/>
                <a:ea typeface="Lato"/>
                <a:cs typeface="Lato"/>
                <a:sym typeface="Lato"/>
              </a:defRPr>
            </a:lvl2pPr>
            <a:lvl3pPr marL="0" lvl="2" indent="0" algn="r" rtl="0">
              <a:spcBef>
                <a:spcPts val="0"/>
              </a:spcBef>
              <a:buNone/>
              <a:defRPr sz="1067" i="0" u="none" strike="noStrike" cap="none">
                <a:solidFill>
                  <a:schemeClr val="dk1"/>
                </a:solidFill>
                <a:latin typeface="Lato"/>
                <a:ea typeface="Lato"/>
                <a:cs typeface="Lato"/>
                <a:sym typeface="Lato"/>
              </a:defRPr>
            </a:lvl3pPr>
            <a:lvl4pPr marL="0" lvl="3" indent="0" algn="r" rtl="0">
              <a:spcBef>
                <a:spcPts val="0"/>
              </a:spcBef>
              <a:buNone/>
              <a:defRPr sz="1067" i="0" u="none" strike="noStrike" cap="none">
                <a:solidFill>
                  <a:schemeClr val="dk1"/>
                </a:solidFill>
                <a:latin typeface="Lato"/>
                <a:ea typeface="Lato"/>
                <a:cs typeface="Lato"/>
                <a:sym typeface="Lato"/>
              </a:defRPr>
            </a:lvl4pPr>
            <a:lvl5pPr marL="0" lvl="4" indent="0" algn="r" rtl="0">
              <a:spcBef>
                <a:spcPts val="0"/>
              </a:spcBef>
              <a:buNone/>
              <a:defRPr sz="1067" i="0" u="none" strike="noStrike" cap="none">
                <a:solidFill>
                  <a:schemeClr val="dk1"/>
                </a:solidFill>
                <a:latin typeface="Lato"/>
                <a:ea typeface="Lato"/>
                <a:cs typeface="Lato"/>
                <a:sym typeface="Lato"/>
              </a:defRPr>
            </a:lvl5pPr>
            <a:lvl6pPr marL="0" lvl="5" indent="0" algn="r" rtl="0">
              <a:spcBef>
                <a:spcPts val="0"/>
              </a:spcBef>
              <a:buNone/>
              <a:defRPr sz="1067" i="0" u="none" strike="noStrike" cap="none">
                <a:solidFill>
                  <a:schemeClr val="dk1"/>
                </a:solidFill>
                <a:latin typeface="Lato"/>
                <a:ea typeface="Lato"/>
                <a:cs typeface="Lato"/>
                <a:sym typeface="Lato"/>
              </a:defRPr>
            </a:lvl6pPr>
            <a:lvl7pPr marL="0" lvl="6" indent="0" algn="r" rtl="0">
              <a:spcBef>
                <a:spcPts val="0"/>
              </a:spcBef>
              <a:buNone/>
              <a:defRPr sz="1067" i="0" u="none" strike="noStrike" cap="none">
                <a:solidFill>
                  <a:schemeClr val="dk1"/>
                </a:solidFill>
                <a:latin typeface="Lato"/>
                <a:ea typeface="Lato"/>
                <a:cs typeface="Lato"/>
                <a:sym typeface="Lato"/>
              </a:defRPr>
            </a:lvl7pPr>
            <a:lvl8pPr marL="0" lvl="7" indent="0" algn="r" rtl="0">
              <a:spcBef>
                <a:spcPts val="0"/>
              </a:spcBef>
              <a:buNone/>
              <a:defRPr sz="1067" i="0" u="none" strike="noStrike" cap="none">
                <a:solidFill>
                  <a:schemeClr val="dk1"/>
                </a:solidFill>
                <a:latin typeface="Lato"/>
                <a:ea typeface="Lato"/>
                <a:cs typeface="Lato"/>
                <a:sym typeface="Lato"/>
              </a:defRPr>
            </a:lvl8pPr>
            <a:lvl9pPr marL="0" lvl="8" indent="0" algn="r" rtl="0">
              <a:spcBef>
                <a:spcPts val="0"/>
              </a:spcBef>
              <a:buNone/>
              <a:defRPr sz="1067" i="0" u="none" strike="noStrike" cap="none">
                <a:solidFill>
                  <a:schemeClr val="dk1"/>
                </a:solidFill>
                <a:latin typeface="Lato"/>
                <a:ea typeface="Lato"/>
                <a:cs typeface="Lato"/>
                <a:sym typeface="Lato"/>
              </a:defRPr>
            </a:lvl9pPr>
          </a:lstStyle>
          <a:p>
            <a:fld id="{00000000-1234-1234-1234-123412341234}" type="slidenum">
              <a:rPr lang="en" smtClean="0"/>
              <a:pPr/>
              <a:t>‹#›</a:t>
            </a:fld>
            <a:endParaRPr lang="en"/>
          </a:p>
        </p:txBody>
      </p:sp>
      <p:sp>
        <p:nvSpPr>
          <p:cNvPr id="32" name="Google Shape;32;p5"/>
          <p:cNvSpPr txBox="1">
            <a:spLocks noGrp="1"/>
          </p:cNvSpPr>
          <p:nvPr>
            <p:ph type="body" idx="2"/>
          </p:nvPr>
        </p:nvSpPr>
        <p:spPr>
          <a:xfrm>
            <a:off x="4104133" y="1874220"/>
            <a:ext cx="4405200" cy="387600"/>
          </a:xfrm>
          <a:prstGeom prst="rect">
            <a:avLst/>
          </a:prstGeom>
          <a:noFill/>
          <a:ln>
            <a:noFill/>
          </a:ln>
        </p:spPr>
        <p:txBody>
          <a:bodyPr spcFirstLastPara="1" wrap="square" lIns="68575" tIns="34275" rIns="68575" bIns="34275" anchor="t" anchorCtr="0">
            <a:noAutofit/>
          </a:bodyPr>
          <a:lstStyle>
            <a:lvl1pPr marL="609585" lvl="0" indent="-423323"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1pPr>
            <a:lvl2pPr marL="1219170" lvl="1" indent="-423323"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2pPr>
            <a:lvl3pPr marL="1828754" lvl="2" indent="-423323"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3pPr>
            <a:lvl4pPr marL="2438339" lvl="3" indent="-423323"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4pPr>
            <a:lvl5pPr marL="3047924" lvl="4" indent="-423323" algn="l" rtl="0">
              <a:lnSpc>
                <a:spcPct val="115000"/>
              </a:lnSpc>
              <a:spcBef>
                <a:spcPts val="0"/>
              </a:spcBef>
              <a:spcAft>
                <a:spcPts val="0"/>
              </a:spcAft>
              <a:buClr>
                <a:schemeClr val="dk2"/>
              </a:buClr>
              <a:buSzPts val="1400"/>
              <a:buFont typeface="Lato"/>
              <a:buChar char="○"/>
              <a:defRPr b="1" i="0">
                <a:solidFill>
                  <a:schemeClr val="dk2"/>
                </a:solidFill>
                <a:latin typeface="Lato"/>
                <a:ea typeface="Lato"/>
                <a:cs typeface="Lato"/>
                <a:sym typeface="Lato"/>
              </a:defRPr>
            </a:lvl5pPr>
            <a:lvl6pPr marL="3657509" lvl="5" indent="-423323" algn="l" rtl="0">
              <a:lnSpc>
                <a:spcPct val="115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6pPr>
            <a:lvl7pPr marL="4267093" lvl="6" indent="-423323" algn="l" rtl="0">
              <a:lnSpc>
                <a:spcPct val="115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7pPr>
            <a:lvl8pPr marL="4876678" lvl="7" indent="-423323" algn="l" rtl="0">
              <a:lnSpc>
                <a:spcPct val="115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8pPr>
            <a:lvl9pPr marL="5486263" lvl="8" indent="-423323" algn="l" rtl="0">
              <a:lnSpc>
                <a:spcPct val="115000"/>
              </a:lnSpc>
              <a:spcBef>
                <a:spcPts val="533"/>
              </a:spcBef>
              <a:spcAft>
                <a:spcPts val="0"/>
              </a:spcAft>
              <a:buClr>
                <a:schemeClr val="dk2"/>
              </a:buClr>
              <a:buSzPts val="1400"/>
              <a:buFont typeface="Lato"/>
              <a:buChar char="■"/>
              <a:defRPr>
                <a:solidFill>
                  <a:schemeClr val="dk2"/>
                </a:solidFill>
                <a:latin typeface="Lato"/>
                <a:ea typeface="Lato"/>
                <a:cs typeface="Lato"/>
                <a:sym typeface="Lato"/>
              </a:defRPr>
            </a:lvl9pPr>
          </a:lstStyle>
          <a:p>
            <a:endParaRPr/>
          </a:p>
        </p:txBody>
      </p:sp>
    </p:spTree>
    <p:extLst>
      <p:ext uri="{BB962C8B-B14F-4D97-AF65-F5344CB8AC3E}">
        <p14:creationId xmlns:p14="http://schemas.microsoft.com/office/powerpoint/2010/main" val="2786646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hyperlink" Target="http://doa.alaska.gov/dop/fileadmin/StatewideHR/pdf/ProvisionalHireProgram.pdf" TargetMode="External"/><Relationship Id="rId5" Type="http://schemas.openxmlformats.org/officeDocument/2006/relationships/hyperlink" Target="http://doa.alaska.gov/dop/fileadmin/Human_Resource_Services/pdf/TelecommutingPolicy.pdf" TargetMode="External"/><Relationship Id="rId4" Type="http://schemas.openxmlformats.org/officeDocument/2006/relationships/hyperlink" Target="https://health.alaska.gov/gcdse/Documents/AKWorkMattersReport.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4.jpeg"/><Relationship Id="rId7" Type="http://schemas.openxmlformats.org/officeDocument/2006/relationships/hyperlink" Target="mailto:dklimkina@csg.org" TargetMode="External"/><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1.jpeg"/><Relationship Id="rId4" Type="http://schemas.openxmlformats.org/officeDocument/2006/relationships/hyperlink" Target="mailto:rachel.wright@csg.or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hyperlink" Target="https://seed.csg.org/wp-content/uploads/2022/07/Accessible-Final_SAME_SEED_Report.pdf"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B4D2B6-DD10-2F4E-7F46-ABB5451D46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6704" cy="6858000"/>
          </a:xfrm>
          <a:prstGeom prst="rect">
            <a:avLst/>
          </a:prstGeom>
        </p:spPr>
      </p:pic>
      <p:sp>
        <p:nvSpPr>
          <p:cNvPr id="5" name="Subtitle 2" descr="February 24, 2022 from 2:00 pm – 3:30 pm ET&#10;Hosted by The State Exchange on Employment &amp; Disability&#10;">
            <a:extLst>
              <a:ext uri="{FF2B5EF4-FFF2-40B4-BE49-F238E27FC236}">
                <a16:creationId xmlns:a16="http://schemas.microsoft.com/office/drawing/2014/main" id="{7606031E-AC9D-D39F-F524-74B1C76B0322}"/>
              </a:ext>
            </a:extLst>
          </p:cNvPr>
          <p:cNvSpPr txBox="1">
            <a:spLocks/>
          </p:cNvSpPr>
          <p:nvPr/>
        </p:nvSpPr>
        <p:spPr>
          <a:xfrm>
            <a:off x="5248272" y="4063183"/>
            <a:ext cx="4951269" cy="148767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i="1">
                <a:solidFill>
                  <a:schemeClr val="bg1"/>
                </a:solidFill>
                <a:latin typeface="Avenir Next LT Pro" panose="020B0504020202020204" pitchFamily="34" charset="77"/>
                <a:cs typeface="Arial"/>
              </a:rPr>
              <a:t>October 27, 2022</a:t>
            </a:r>
            <a:endParaRPr lang="en-US" sz="2000" i="1">
              <a:solidFill>
                <a:schemeClr val="bg1"/>
              </a:solidFill>
              <a:latin typeface="Avenir Next LT Pro" panose="020B0504020202020204" pitchFamily="34" charset="77"/>
              <a:cs typeface="Arial" panose="020B0604020202020204" pitchFamily="34" charset="0"/>
            </a:endParaRPr>
          </a:p>
          <a:p>
            <a:r>
              <a:rPr lang="en-US" sz="2000" i="1">
                <a:solidFill>
                  <a:schemeClr val="bg1"/>
                </a:solidFill>
                <a:latin typeface="Avenir Next LT Pro" panose="020B0504020202020204" pitchFamily="34" charset="77"/>
                <a:cs typeface="Arial"/>
              </a:rPr>
              <a:t>3:00 pm – 4:30 pm ET</a:t>
            </a:r>
          </a:p>
          <a:p>
            <a:r>
              <a:rPr lang="en-US" sz="2000" i="1">
                <a:solidFill>
                  <a:schemeClr val="bg1"/>
                </a:solidFill>
                <a:latin typeface="Avenir Next LT Pro" panose="020B0504020202020204" pitchFamily="34" charset="77"/>
                <a:cs typeface="Arial" panose="020B0604020202020204" pitchFamily="34" charset="0"/>
              </a:rPr>
              <a:t>The State Exchange on Employment &amp; Disability</a:t>
            </a:r>
            <a:endParaRPr lang="en-US" sz="3200" i="1">
              <a:solidFill>
                <a:schemeClr val="bg1"/>
              </a:solidFill>
              <a:latin typeface="Avenir Next LT Pro" panose="020B0504020202020204" pitchFamily="34" charset="77"/>
              <a:cs typeface="Arial" panose="020B0604020202020204" pitchFamily="34" charset="0"/>
            </a:endParaRPr>
          </a:p>
        </p:txBody>
      </p:sp>
      <p:sp>
        <p:nvSpPr>
          <p:cNvPr id="4" name="Subtitle 2" descr="Webinar Title: The Future of Apprenticeship: Inclusion and Expansion in a Post-Pandemic World of Work &#10;&#10;&#10;">
            <a:extLst>
              <a:ext uri="{FF2B5EF4-FFF2-40B4-BE49-F238E27FC236}">
                <a16:creationId xmlns:a16="http://schemas.microsoft.com/office/drawing/2014/main" id="{F517ACC3-3306-AECE-99CC-B1792FFD9086}"/>
              </a:ext>
            </a:extLst>
          </p:cNvPr>
          <p:cNvSpPr>
            <a:spLocks noGrp="1"/>
          </p:cNvSpPr>
          <p:nvPr>
            <p:ph type="title" idx="4294967295"/>
          </p:nvPr>
        </p:nvSpPr>
        <p:spPr>
          <a:xfrm>
            <a:off x="5086350" y="1562100"/>
            <a:ext cx="5113338" cy="23876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schemeClr val="bg1"/>
                </a:solidFill>
                <a:effectLst/>
                <a:uLnTx/>
                <a:uFillTx/>
                <a:latin typeface="Avenir Next LT Pro" panose="020B0504020202020204" pitchFamily="34" charset="77"/>
                <a:ea typeface="+mn-lt"/>
                <a:cs typeface="+mn-lt"/>
              </a:rPr>
              <a:t>Inclusion Works: Strategies for Establishing States as Model Employers of People with Disabilities</a:t>
            </a:r>
            <a:endParaRPr kumimoji="0" lang="en-US" sz="3600" b="1" i="0" u="none" strike="noStrike" kern="1200" cap="none" spc="0" normalizeH="0" baseline="0" noProof="0" dirty="0">
              <a:ln>
                <a:noFill/>
              </a:ln>
              <a:solidFill>
                <a:schemeClr val="bg1"/>
              </a:solidFill>
              <a:effectLst/>
              <a:uLnTx/>
              <a:uFillTx/>
              <a:latin typeface="Avenir Next LT Pro" panose="020B0504020202020204" pitchFamily="34" charset="77"/>
              <a:ea typeface="+mn-ea"/>
              <a:cs typeface="Arial" panose="020B0604020202020204" pitchFamily="34" charset="0"/>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28505"/>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28505"/>
            <a:ext cx="12192000" cy="60698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group of people sitting in chairs&#10;">
            <a:extLst>
              <a:ext uri="{FF2B5EF4-FFF2-40B4-BE49-F238E27FC236}">
                <a16:creationId xmlns:a16="http://schemas.microsoft.com/office/drawing/2014/main" id="{3A34A0FF-286A-00C2-D678-20236023C2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641" y="1918353"/>
            <a:ext cx="4541209" cy="3021294"/>
          </a:xfrm>
          <a:prstGeom prst="rect">
            <a:avLst/>
          </a:prstGeom>
          <a:ln w="28575">
            <a:solidFill>
              <a:schemeClr val="tx1"/>
            </a:solidFill>
          </a:ln>
        </p:spPr>
      </p:pic>
      <p:sp>
        <p:nvSpPr>
          <p:cNvPr id="2" name="TextBox 1">
            <a:extLst>
              <a:ext uri="{FF2B5EF4-FFF2-40B4-BE49-F238E27FC236}">
                <a16:creationId xmlns:a16="http://schemas.microsoft.com/office/drawing/2014/main" id="{50699B1C-95EE-AAD9-41D2-1876466C7470}"/>
              </a:ext>
            </a:extLst>
          </p:cNvPr>
          <p:cNvSpPr txBox="1"/>
          <p:nvPr/>
        </p:nvSpPr>
        <p:spPr>
          <a:xfrm>
            <a:off x="683150" y="2367171"/>
            <a:ext cx="5784886" cy="2123658"/>
          </a:xfrm>
          <a:prstGeom prst="rect">
            <a:avLst/>
          </a:prstGeom>
          <a:noFill/>
        </p:spPr>
        <p:txBody>
          <a:bodyPr wrap="square" lIns="91440" tIns="45720" rIns="91440" bIns="45720" rtlCol="0" anchor="t">
            <a:spAutoFit/>
          </a:bodyPr>
          <a:lstStyle/>
          <a:p>
            <a:r>
              <a:rPr lang="en-US" sz="2200">
                <a:latin typeface="Avenir Next LT Pro"/>
              </a:rPr>
              <a:t>SAME policies are adopted at the state level and </a:t>
            </a:r>
            <a:r>
              <a:rPr lang="en-US" sz="2200" b="1">
                <a:latin typeface="Avenir Next LT Pro"/>
              </a:rPr>
              <a:t>apply to all public sector employers and employees</a:t>
            </a:r>
            <a:r>
              <a:rPr lang="en-US" sz="2200">
                <a:latin typeface="Avenir Next LT Pro"/>
              </a:rPr>
              <a:t>. These policies are intended to </a:t>
            </a:r>
            <a:r>
              <a:rPr lang="en-US" sz="2200" b="1">
                <a:latin typeface="Avenir Next LT Pro"/>
              </a:rPr>
              <a:t>advance the recruitment, hiring, advancement and retention</a:t>
            </a:r>
            <a:r>
              <a:rPr lang="en-US" sz="2200">
                <a:latin typeface="Avenir Next LT Pro"/>
              </a:rPr>
              <a:t> of people with disabilities.</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19137" y="427716"/>
            <a:ext cx="10803285"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What are State as a Model Employer Policies?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3492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25316"/>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9D0FBDE-BDC2-2F93-E6C7-0C7C52E68AD9}"/>
              </a:ext>
              <a:ext uri="{C183D7F6-B498-43B3-948B-1728B52AA6E4}">
                <adec:decorative xmlns:adec="http://schemas.microsoft.com/office/drawing/2017/decorative" val="1"/>
              </a:ext>
            </a:extLst>
          </p:cNvPr>
          <p:cNvSpPr/>
          <p:nvPr/>
        </p:nvSpPr>
        <p:spPr>
          <a:xfrm>
            <a:off x="2844800" y="1760225"/>
            <a:ext cx="6400800"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350BD9-442C-09A3-92C8-E4D13631B1C9}"/>
              </a:ext>
              <a:ext uri="{C183D7F6-B498-43B3-948B-1728B52AA6E4}">
                <adec:decorative xmlns:adec="http://schemas.microsoft.com/office/drawing/2017/decorative" val="1"/>
              </a:ext>
            </a:extLst>
          </p:cNvPr>
          <p:cNvSpPr/>
          <p:nvPr/>
        </p:nvSpPr>
        <p:spPr>
          <a:xfrm>
            <a:off x="3512507" y="2789773"/>
            <a:ext cx="5098093"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DE179B7-AFEC-B67E-52B6-7E2E451CDE8B}"/>
              </a:ext>
              <a:ext uri="{C183D7F6-B498-43B3-948B-1728B52AA6E4}">
                <adec:decorative xmlns:adec="http://schemas.microsoft.com/office/drawing/2017/decorative" val="1"/>
              </a:ext>
            </a:extLst>
          </p:cNvPr>
          <p:cNvSpPr/>
          <p:nvPr/>
        </p:nvSpPr>
        <p:spPr>
          <a:xfrm>
            <a:off x="3512507" y="3800521"/>
            <a:ext cx="5098093"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37EBF1-88B0-88A7-23FC-FEC8505B803A}"/>
              </a:ext>
              <a:ext uri="{C183D7F6-B498-43B3-948B-1728B52AA6E4}">
                <adec:decorative xmlns:adec="http://schemas.microsoft.com/office/drawing/2017/decorative" val="1"/>
              </a:ext>
            </a:extLst>
          </p:cNvPr>
          <p:cNvSpPr/>
          <p:nvPr/>
        </p:nvSpPr>
        <p:spPr>
          <a:xfrm>
            <a:off x="2844800" y="4808118"/>
            <a:ext cx="6400800"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descr="Text: Respond to the “silver tsunami”&#13;&#10;">
            <a:extLst>
              <a:ext uri="{FF2B5EF4-FFF2-40B4-BE49-F238E27FC236}">
                <a16:creationId xmlns:a16="http://schemas.microsoft.com/office/drawing/2014/main" id="{417735EC-AF40-F1A3-1638-D6FCB5955749}"/>
              </a:ext>
            </a:extLst>
          </p:cNvPr>
          <p:cNvSpPr txBox="1"/>
          <p:nvPr/>
        </p:nvSpPr>
        <p:spPr>
          <a:xfrm>
            <a:off x="3390640" y="5054233"/>
            <a:ext cx="5309120" cy="369332"/>
          </a:xfrm>
          <a:prstGeom prst="rect">
            <a:avLst/>
          </a:prstGeom>
          <a:solidFill>
            <a:srgbClr val="00579C"/>
          </a:solidFill>
        </p:spPr>
        <p:txBody>
          <a:bodyPr wrap="square" rtlCol="0">
            <a:spAutoFit/>
          </a:bodyPr>
          <a:lstStyle/>
          <a:p>
            <a:pPr lvl="0" algn="ctr"/>
            <a:r>
              <a:rPr lang="en-US" dirty="0">
                <a:solidFill>
                  <a:schemeClr val="bg1"/>
                </a:solidFill>
                <a:latin typeface="Avenir Next LT Pro" panose="020B0504020202020204" pitchFamily="34" charset="77"/>
              </a:rPr>
              <a:t>Respond to the “</a:t>
            </a:r>
            <a:r>
              <a:rPr lang="en-US" b="1" dirty="0">
                <a:solidFill>
                  <a:schemeClr val="bg1"/>
                </a:solidFill>
                <a:latin typeface="Avenir Next LT Pro" panose="020B0504020202020204" pitchFamily="34" charset="77"/>
              </a:rPr>
              <a:t>silver tsunami</a:t>
            </a:r>
            <a:r>
              <a:rPr lang="en-US" dirty="0">
                <a:solidFill>
                  <a:schemeClr val="bg1"/>
                </a:solidFill>
                <a:latin typeface="Avenir Next LT Pro" panose="020B0504020202020204" pitchFamily="34" charset="77"/>
              </a:rPr>
              <a:t>”</a:t>
            </a:r>
          </a:p>
        </p:txBody>
      </p:sp>
      <p:sp>
        <p:nvSpPr>
          <p:cNvPr id="10" name="TextBox 9" descr="Text: Spur innovation by giving agency to diverse voices and viewpoints&#13;&#10;">
            <a:extLst>
              <a:ext uri="{FF2B5EF4-FFF2-40B4-BE49-F238E27FC236}">
                <a16:creationId xmlns:a16="http://schemas.microsoft.com/office/drawing/2014/main" id="{D2F95B9C-392D-2B4B-01C6-5A9A1C43358D}"/>
              </a:ext>
            </a:extLst>
          </p:cNvPr>
          <p:cNvSpPr txBox="1"/>
          <p:nvPr/>
        </p:nvSpPr>
        <p:spPr>
          <a:xfrm>
            <a:off x="3779709" y="3908138"/>
            <a:ext cx="4678492" cy="646331"/>
          </a:xfrm>
          <a:prstGeom prst="rect">
            <a:avLst/>
          </a:prstGeom>
          <a:solidFill>
            <a:srgbClr val="00579C"/>
          </a:solidFill>
        </p:spPr>
        <p:txBody>
          <a:bodyPr wrap="square" lIns="91440" tIns="45720" rIns="91440" bIns="45720" rtlCol="0" anchor="t">
            <a:spAutoFit/>
          </a:bodyPr>
          <a:lstStyle/>
          <a:p>
            <a:pPr lvl="0" algn="ctr"/>
            <a:r>
              <a:rPr lang="en-US" sz="1800" b="1" dirty="0">
                <a:solidFill>
                  <a:schemeClr val="bg1"/>
                </a:solidFill>
                <a:latin typeface="Avenir Next LT Pro" panose="020B0504020202020204" pitchFamily="34" charset="77"/>
              </a:rPr>
              <a:t>Spur innovation </a:t>
            </a:r>
            <a:r>
              <a:rPr lang="en-US" sz="1800" dirty="0">
                <a:solidFill>
                  <a:schemeClr val="bg1"/>
                </a:solidFill>
                <a:latin typeface="Avenir Next LT Pro" panose="020B0504020202020204" pitchFamily="34" charset="77"/>
              </a:rPr>
              <a:t>by giving agency to diverse voices and viewpoints</a:t>
            </a:r>
          </a:p>
        </p:txBody>
      </p:sp>
      <p:sp>
        <p:nvSpPr>
          <p:cNvPr id="14" name="TextBox 13" descr="Text: Improve employee retention through cultivating sense of belonging&#13;&#10;">
            <a:extLst>
              <a:ext uri="{FF2B5EF4-FFF2-40B4-BE49-F238E27FC236}">
                <a16:creationId xmlns:a16="http://schemas.microsoft.com/office/drawing/2014/main" id="{2D8D9CE4-F019-0E93-A30E-66EAD05B2767}"/>
              </a:ext>
            </a:extLst>
          </p:cNvPr>
          <p:cNvSpPr txBox="1"/>
          <p:nvPr/>
        </p:nvSpPr>
        <p:spPr>
          <a:xfrm>
            <a:off x="3841898" y="2902334"/>
            <a:ext cx="4439306" cy="646331"/>
          </a:xfrm>
          <a:prstGeom prst="rect">
            <a:avLst/>
          </a:prstGeom>
          <a:solidFill>
            <a:srgbClr val="00579C"/>
          </a:solidFill>
        </p:spPr>
        <p:txBody>
          <a:bodyPr wrap="square" rtlCol="0">
            <a:spAutoFit/>
          </a:bodyPr>
          <a:lstStyle/>
          <a:p>
            <a:pPr lvl="0" algn="ctr"/>
            <a:r>
              <a:rPr lang="en-US" sz="1800" dirty="0">
                <a:solidFill>
                  <a:schemeClr val="bg1"/>
                </a:solidFill>
                <a:latin typeface="Avenir Next LT Pro" panose="020B0504020202020204" pitchFamily="34" charset="77"/>
              </a:rPr>
              <a:t>Improve </a:t>
            </a:r>
            <a:r>
              <a:rPr lang="en-US" sz="1800" b="1" dirty="0">
                <a:solidFill>
                  <a:schemeClr val="bg1"/>
                </a:solidFill>
                <a:latin typeface="Avenir Next LT Pro" panose="020B0504020202020204" pitchFamily="34" charset="77"/>
              </a:rPr>
              <a:t>employee retention </a:t>
            </a:r>
            <a:r>
              <a:rPr lang="en-US" sz="1800" dirty="0">
                <a:solidFill>
                  <a:schemeClr val="bg1"/>
                </a:solidFill>
                <a:latin typeface="Avenir Next LT Pro" panose="020B0504020202020204" pitchFamily="34" charset="77"/>
              </a:rPr>
              <a:t>through cultivating sense of belonging</a:t>
            </a:r>
          </a:p>
        </p:txBody>
      </p:sp>
      <p:sp>
        <p:nvSpPr>
          <p:cNvPr id="6" name="TextBox 5" descr="Text: Promote greater diversity, equity and inclusion in the public-sector workforce&#13;&#10;">
            <a:extLst>
              <a:ext uri="{FF2B5EF4-FFF2-40B4-BE49-F238E27FC236}">
                <a16:creationId xmlns:a16="http://schemas.microsoft.com/office/drawing/2014/main" id="{246194A4-A873-9123-8148-BA828256A203}"/>
              </a:ext>
            </a:extLst>
          </p:cNvPr>
          <p:cNvSpPr txBox="1"/>
          <p:nvPr/>
        </p:nvSpPr>
        <p:spPr>
          <a:xfrm>
            <a:off x="3406991" y="1858245"/>
            <a:ext cx="5309119" cy="646331"/>
          </a:xfrm>
          <a:prstGeom prst="rect">
            <a:avLst/>
          </a:prstGeom>
          <a:solidFill>
            <a:srgbClr val="00579C"/>
          </a:solidFill>
        </p:spPr>
        <p:txBody>
          <a:bodyPr wrap="square" rtlCol="0">
            <a:spAutoFit/>
          </a:bodyPr>
          <a:lstStyle/>
          <a:p>
            <a:pPr lvl="0" algn="ctr"/>
            <a:r>
              <a:rPr lang="en-US" dirty="0">
                <a:solidFill>
                  <a:schemeClr val="bg1"/>
                </a:solidFill>
                <a:latin typeface="Avenir Next LT Pro" panose="020B0504020202020204" pitchFamily="34" charset="77"/>
              </a:rPr>
              <a:t>Promote greater </a:t>
            </a:r>
            <a:r>
              <a:rPr lang="en-US" b="1" dirty="0">
                <a:solidFill>
                  <a:schemeClr val="bg1"/>
                </a:solidFill>
                <a:latin typeface="Avenir Next LT Pro" panose="020B0504020202020204" pitchFamily="34" charset="77"/>
              </a:rPr>
              <a:t>diversity, equity and inclusion</a:t>
            </a:r>
            <a:r>
              <a:rPr lang="en-US" dirty="0">
                <a:solidFill>
                  <a:schemeClr val="bg1"/>
                </a:solidFill>
                <a:latin typeface="Avenir Next LT Pro" panose="020B0504020202020204" pitchFamily="34" charset="77"/>
              </a:rPr>
              <a:t> in the public-sector workforce</a:t>
            </a:r>
          </a:p>
        </p:txBody>
      </p:sp>
      <p:sp>
        <p:nvSpPr>
          <p:cNvPr id="18" name="TextBox 17">
            <a:extLst>
              <a:ext uri="{FF2B5EF4-FFF2-40B4-BE49-F238E27FC236}">
                <a16:creationId xmlns:a16="http://schemas.microsoft.com/office/drawing/2014/main" id="{3F3D886C-D65C-4C42-21BE-67838368A61A}"/>
              </a:ext>
            </a:extLst>
          </p:cNvPr>
          <p:cNvSpPr txBox="1"/>
          <p:nvPr/>
        </p:nvSpPr>
        <p:spPr>
          <a:xfrm>
            <a:off x="2999166" y="1110998"/>
            <a:ext cx="5784886" cy="430887"/>
          </a:xfrm>
          <a:prstGeom prst="rect">
            <a:avLst/>
          </a:prstGeom>
          <a:noFill/>
        </p:spPr>
        <p:txBody>
          <a:bodyPr wrap="square" rtlCol="0">
            <a:spAutoFit/>
          </a:bodyPr>
          <a:lstStyle/>
          <a:p>
            <a:pPr algn="ctr"/>
            <a:r>
              <a:rPr lang="en-US" sz="2200">
                <a:latin typeface="Avenir Next LT Pro" panose="020B0504020202020204" pitchFamily="34" charset="77"/>
              </a:rPr>
              <a:t>The </a:t>
            </a:r>
            <a:r>
              <a:rPr lang="en-US" sz="2200" b="1">
                <a:latin typeface="Avenir Next LT Pro" panose="020B0504020202020204" pitchFamily="34" charset="77"/>
              </a:rPr>
              <a:t>State</a:t>
            </a:r>
            <a:r>
              <a:rPr lang="en-US" sz="2200">
                <a:latin typeface="Avenir Next LT Pro" panose="020B0504020202020204" pitchFamily="34" charset="77"/>
              </a:rPr>
              <a:t> as an Employer</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Benefits of Adopting State as a Model Employer Policies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60585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25316"/>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9BE7C72-C51A-4FA6-F5CC-FBED557904E7}"/>
              </a:ext>
              <a:ext uri="{C183D7F6-B498-43B3-948B-1728B52AA6E4}">
                <adec:decorative xmlns:adec="http://schemas.microsoft.com/office/drawing/2017/decorative" val="1"/>
              </a:ext>
            </a:extLst>
          </p:cNvPr>
          <p:cNvSpPr/>
          <p:nvPr/>
        </p:nvSpPr>
        <p:spPr>
          <a:xfrm>
            <a:off x="2999166" y="1909543"/>
            <a:ext cx="6096984"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400B803-CDE5-1845-2AAC-41959D8F90C5}"/>
              </a:ext>
              <a:ext uri="{C183D7F6-B498-43B3-948B-1728B52AA6E4}">
                <adec:decorative xmlns:adec="http://schemas.microsoft.com/office/drawing/2017/decorative" val="1"/>
              </a:ext>
            </a:extLst>
          </p:cNvPr>
          <p:cNvSpPr/>
          <p:nvPr/>
        </p:nvSpPr>
        <p:spPr>
          <a:xfrm>
            <a:off x="2999166" y="2939091"/>
            <a:ext cx="6096984"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EED1183-10ED-D2F3-03D4-37C60317C286}"/>
              </a:ext>
              <a:ext uri="{C183D7F6-B498-43B3-948B-1728B52AA6E4}">
                <adec:decorative xmlns:adec="http://schemas.microsoft.com/office/drawing/2017/decorative" val="1"/>
              </a:ext>
            </a:extLst>
          </p:cNvPr>
          <p:cNvSpPr/>
          <p:nvPr/>
        </p:nvSpPr>
        <p:spPr>
          <a:xfrm>
            <a:off x="2999165" y="3949841"/>
            <a:ext cx="6096984"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5604DAF-1E7C-C272-864B-D11E56D9082A}"/>
              </a:ext>
              <a:ext uri="{C183D7F6-B498-43B3-948B-1728B52AA6E4}">
                <adec:decorative xmlns:adec="http://schemas.microsoft.com/office/drawing/2017/decorative" val="1"/>
              </a:ext>
            </a:extLst>
          </p:cNvPr>
          <p:cNvSpPr/>
          <p:nvPr/>
        </p:nvSpPr>
        <p:spPr>
          <a:xfrm>
            <a:off x="2999165" y="4957436"/>
            <a:ext cx="6096984" cy="861563"/>
          </a:xfrm>
          <a:prstGeom prst="rect">
            <a:avLst/>
          </a:prstGeom>
          <a:solidFill>
            <a:srgbClr val="00579C"/>
          </a:solidFill>
          <a:ln>
            <a:solidFill>
              <a:srgbClr val="004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descr="Text: Facilitate community engagement&#13;&#10;">
            <a:extLst>
              <a:ext uri="{FF2B5EF4-FFF2-40B4-BE49-F238E27FC236}">
                <a16:creationId xmlns:a16="http://schemas.microsoft.com/office/drawing/2014/main" id="{EA826A81-D25F-E736-EE52-9E700DCEC217}"/>
              </a:ext>
            </a:extLst>
          </p:cNvPr>
          <p:cNvSpPr txBox="1"/>
          <p:nvPr/>
        </p:nvSpPr>
        <p:spPr>
          <a:xfrm>
            <a:off x="3665418" y="5185328"/>
            <a:ext cx="5309120" cy="369332"/>
          </a:xfrm>
          <a:prstGeom prst="rect">
            <a:avLst/>
          </a:prstGeom>
          <a:solidFill>
            <a:srgbClr val="00579C"/>
          </a:solidFill>
        </p:spPr>
        <p:txBody>
          <a:bodyPr wrap="square" rtlCol="0">
            <a:spAutoFit/>
          </a:bodyPr>
          <a:lstStyle/>
          <a:p>
            <a:pPr algn="ctr"/>
            <a:r>
              <a:rPr lang="en-US" sz="1800" dirty="0">
                <a:solidFill>
                  <a:schemeClr val="bg1"/>
                </a:solidFill>
                <a:latin typeface="Avenir Next LT Pro" panose="020B0504020202020204" pitchFamily="34" charset="77"/>
              </a:rPr>
              <a:t>Facilitate community engagement</a:t>
            </a:r>
          </a:p>
        </p:txBody>
      </p:sp>
      <p:sp>
        <p:nvSpPr>
          <p:cNvPr id="11" name="TextBox 10" descr="Text: Enhance quality of life&#13;&#10;">
            <a:extLst>
              <a:ext uri="{FF2B5EF4-FFF2-40B4-BE49-F238E27FC236}">
                <a16:creationId xmlns:a16="http://schemas.microsoft.com/office/drawing/2014/main" id="{C97CFD1D-9EAA-C5B6-C8B3-8412C187871A}"/>
              </a:ext>
            </a:extLst>
          </p:cNvPr>
          <p:cNvSpPr txBox="1"/>
          <p:nvPr/>
        </p:nvSpPr>
        <p:spPr>
          <a:xfrm>
            <a:off x="3665418" y="4210668"/>
            <a:ext cx="5135863" cy="372064"/>
          </a:xfrm>
          <a:prstGeom prst="rect">
            <a:avLst/>
          </a:prstGeom>
          <a:solidFill>
            <a:srgbClr val="00579C"/>
          </a:solidFill>
        </p:spPr>
        <p:txBody>
          <a:bodyPr wrap="square" lIns="91440" tIns="45720" rIns="91440" bIns="45720" rtlCol="0" anchor="t">
            <a:spAutoFit/>
          </a:bodyPr>
          <a:lstStyle/>
          <a:p>
            <a:pPr algn="ctr"/>
            <a:r>
              <a:rPr lang="en-US" dirty="0">
                <a:solidFill>
                  <a:schemeClr val="bg1"/>
                </a:solidFill>
                <a:latin typeface="Avenir Next LT Pro"/>
              </a:rPr>
              <a:t>Enhance</a:t>
            </a:r>
            <a:r>
              <a:rPr lang="en-US" sz="1800" dirty="0">
                <a:solidFill>
                  <a:schemeClr val="bg1"/>
                </a:solidFill>
                <a:latin typeface="Avenir Next LT Pro"/>
              </a:rPr>
              <a:t> quality of life</a:t>
            </a:r>
          </a:p>
        </p:txBody>
      </p:sp>
      <p:sp>
        <p:nvSpPr>
          <p:cNvPr id="8" name="TextBox 7" descr="Text: Increase economic self-sufficiency&#13;&#10;">
            <a:extLst>
              <a:ext uri="{FF2B5EF4-FFF2-40B4-BE49-F238E27FC236}">
                <a16:creationId xmlns:a16="http://schemas.microsoft.com/office/drawing/2014/main" id="{DC05033F-AD63-B4A9-D5A5-FC0701CB71CF}"/>
              </a:ext>
            </a:extLst>
          </p:cNvPr>
          <p:cNvSpPr txBox="1"/>
          <p:nvPr/>
        </p:nvSpPr>
        <p:spPr>
          <a:xfrm>
            <a:off x="3665419" y="3174014"/>
            <a:ext cx="5309118" cy="371837"/>
          </a:xfrm>
          <a:prstGeom prst="rect">
            <a:avLst/>
          </a:prstGeom>
          <a:solidFill>
            <a:srgbClr val="00579C"/>
          </a:solidFill>
        </p:spPr>
        <p:txBody>
          <a:bodyPr wrap="square" rtlCol="0">
            <a:spAutoFit/>
          </a:bodyPr>
          <a:lstStyle/>
          <a:p>
            <a:pPr lvl="0" algn="ctr"/>
            <a:r>
              <a:rPr lang="en-US" dirty="0">
                <a:solidFill>
                  <a:schemeClr val="bg1"/>
                </a:solidFill>
                <a:latin typeface="Avenir Next LT Pro" panose="020B0504020202020204" pitchFamily="34" charset="77"/>
              </a:rPr>
              <a:t>Increase economic self-sufficiency</a:t>
            </a:r>
          </a:p>
        </p:txBody>
      </p:sp>
      <p:sp>
        <p:nvSpPr>
          <p:cNvPr id="3" name="TextBox 2" descr="Text: Improve employment outcomes&#13;&#10;">
            <a:extLst>
              <a:ext uri="{FF2B5EF4-FFF2-40B4-BE49-F238E27FC236}">
                <a16:creationId xmlns:a16="http://schemas.microsoft.com/office/drawing/2014/main" id="{0B760EF7-E38C-1B39-BEA0-01E5AD4FF130}"/>
              </a:ext>
            </a:extLst>
          </p:cNvPr>
          <p:cNvSpPr txBox="1"/>
          <p:nvPr/>
        </p:nvSpPr>
        <p:spPr>
          <a:xfrm>
            <a:off x="3665418" y="2173882"/>
            <a:ext cx="5309119" cy="369332"/>
          </a:xfrm>
          <a:prstGeom prst="rect">
            <a:avLst/>
          </a:prstGeom>
          <a:solidFill>
            <a:srgbClr val="00579C"/>
          </a:solidFill>
        </p:spPr>
        <p:txBody>
          <a:bodyPr wrap="square" rtlCol="0">
            <a:spAutoFit/>
          </a:bodyPr>
          <a:lstStyle/>
          <a:p>
            <a:pPr algn="ctr"/>
            <a:r>
              <a:rPr lang="en-US" sz="1800" dirty="0">
                <a:solidFill>
                  <a:schemeClr val="bg1"/>
                </a:solidFill>
                <a:latin typeface="Avenir Next LT Pro" panose="020B0504020202020204" pitchFamily="34" charset="77"/>
              </a:rPr>
              <a:t>Improve employment outcomes</a:t>
            </a:r>
          </a:p>
        </p:txBody>
      </p:sp>
      <p:sp>
        <p:nvSpPr>
          <p:cNvPr id="19" name="TextBox 18">
            <a:extLst>
              <a:ext uri="{FF2B5EF4-FFF2-40B4-BE49-F238E27FC236}">
                <a16:creationId xmlns:a16="http://schemas.microsoft.com/office/drawing/2014/main" id="{BFC5084A-39A5-CB7D-5EBD-F4B10B0C099B}"/>
              </a:ext>
            </a:extLst>
          </p:cNvPr>
          <p:cNvSpPr txBox="1"/>
          <p:nvPr/>
        </p:nvSpPr>
        <p:spPr>
          <a:xfrm>
            <a:off x="3155215" y="1202483"/>
            <a:ext cx="5784886" cy="430887"/>
          </a:xfrm>
          <a:prstGeom prst="rect">
            <a:avLst/>
          </a:prstGeom>
          <a:noFill/>
        </p:spPr>
        <p:txBody>
          <a:bodyPr wrap="square" rtlCol="0">
            <a:spAutoFit/>
          </a:bodyPr>
          <a:lstStyle/>
          <a:p>
            <a:r>
              <a:rPr lang="en-US" sz="2200" b="1">
                <a:latin typeface="Avenir Next LT Pro" panose="020B0504020202020204" pitchFamily="34" charset="77"/>
              </a:rPr>
              <a:t>Workers</a:t>
            </a:r>
            <a:r>
              <a:rPr lang="en-US" sz="2200">
                <a:latin typeface="Avenir Next LT Pro" panose="020B0504020202020204" pitchFamily="34" charset="77"/>
              </a:rPr>
              <a:t> and </a:t>
            </a:r>
            <a:r>
              <a:rPr lang="en-US" sz="2200" b="1">
                <a:latin typeface="Avenir Next LT Pro" panose="020B0504020202020204" pitchFamily="34" charset="77"/>
              </a:rPr>
              <a:t>Job Seekers </a:t>
            </a:r>
            <a:r>
              <a:rPr lang="en-US" sz="2200">
                <a:latin typeface="Avenir Next LT Pro" panose="020B0504020202020204" pitchFamily="34" charset="77"/>
              </a:rPr>
              <a:t>with Disabilities</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Benefits of Adopting State as a Model Employer Policies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984231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map of the United States indicatess state policies relevant to state as a model employer">
            <a:extLst>
              <a:ext uri="{FF2B5EF4-FFF2-40B4-BE49-F238E27FC236}">
                <a16:creationId xmlns:a16="http://schemas.microsoft.com/office/drawing/2014/main" id="{7FB2E6E6-5F62-EA88-4629-9B320FDE7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2435" y="1529373"/>
            <a:ext cx="5357060" cy="3799254"/>
          </a:xfrm>
          <a:prstGeom prst="rect">
            <a:avLst/>
          </a:prstGeom>
          <a:ln w="28575">
            <a:solidFill>
              <a:schemeClr val="tx1"/>
            </a:solidFill>
          </a:ln>
        </p:spPr>
      </p:pic>
      <p:sp>
        <p:nvSpPr>
          <p:cNvPr id="3" name="TextBox 2">
            <a:extLst>
              <a:ext uri="{FF2B5EF4-FFF2-40B4-BE49-F238E27FC236}">
                <a16:creationId xmlns:a16="http://schemas.microsoft.com/office/drawing/2014/main" id="{CCE3976E-9AE8-E8FC-6AEC-7F5A9E6E4079}"/>
              </a:ext>
            </a:extLst>
          </p:cNvPr>
          <p:cNvSpPr txBox="1"/>
          <p:nvPr/>
        </p:nvSpPr>
        <p:spPr>
          <a:xfrm>
            <a:off x="560460" y="1782395"/>
            <a:ext cx="5371515" cy="3293209"/>
          </a:xfrm>
          <a:prstGeom prst="rect">
            <a:avLst/>
          </a:prstGeom>
          <a:noFill/>
        </p:spPr>
        <p:txBody>
          <a:bodyPr wrap="square" rtlCol="0">
            <a:spAutoFit/>
          </a:bodyPr>
          <a:lstStyle/>
          <a:p>
            <a:r>
              <a:rPr lang="en-US" sz="2200">
                <a:latin typeface="Avenir Next LT Pro" panose="020B0504020202020204" pitchFamily="34" charset="77"/>
              </a:rPr>
              <a:t>Currently, </a:t>
            </a:r>
            <a:r>
              <a:rPr lang="en-US" sz="2200" b="1">
                <a:latin typeface="Avenir Next LT Pro" panose="020B0504020202020204" pitchFamily="34" charset="77"/>
              </a:rPr>
              <a:t>20 states and the District of Columbia</a:t>
            </a:r>
            <a:r>
              <a:rPr lang="en-US" sz="2200">
                <a:latin typeface="Avenir Next LT Pro" panose="020B0504020202020204" pitchFamily="34" charset="77"/>
              </a:rPr>
              <a:t> have adopted SAME policies statewide. </a:t>
            </a:r>
          </a:p>
          <a:p>
            <a:endParaRPr lang="en-US" sz="2200">
              <a:latin typeface="Avenir Next LT Pro" panose="020B0504020202020204" pitchFamily="34" charset="77"/>
            </a:endParaRPr>
          </a:p>
          <a:p>
            <a:r>
              <a:rPr lang="en-US" sz="2200">
                <a:latin typeface="Avenir Next LT Pro" panose="020B0504020202020204" pitchFamily="34" charset="77"/>
              </a:rPr>
              <a:t>As evidenced by </a:t>
            </a:r>
            <a:r>
              <a:rPr lang="en-US" sz="2400">
                <a:latin typeface="Avenir Next LT Pro" panose="020B0504020202020204" pitchFamily="34" charset="77"/>
              </a:rPr>
              <a:t>2022 legislative sessions, SAME policies are gaining traction in the states - by February, over </a:t>
            </a:r>
            <a:r>
              <a:rPr lang="en-US" sz="2400" b="1">
                <a:latin typeface="Avenir Next LT Pro" panose="020B0504020202020204" pitchFamily="34" charset="77"/>
              </a:rPr>
              <a:t>100 SAME bills </a:t>
            </a:r>
            <a:r>
              <a:rPr lang="en-US" sz="2400">
                <a:latin typeface="Avenir Next LT Pro" panose="020B0504020202020204" pitchFamily="34" charset="77"/>
              </a:rPr>
              <a:t>were introduced throughout </a:t>
            </a:r>
            <a:r>
              <a:rPr lang="en-US" sz="2400" b="1">
                <a:latin typeface="Avenir Next LT Pro" panose="020B0504020202020204" pitchFamily="34" charset="77"/>
              </a:rPr>
              <a:t>all 50 states</a:t>
            </a:r>
            <a:r>
              <a:rPr lang="en-US" sz="2400">
                <a:latin typeface="Avenir Next LT Pro" panose="020B0504020202020204" pitchFamily="34" charset="77"/>
              </a:rPr>
              <a:t>. </a:t>
            </a:r>
            <a:r>
              <a:rPr lang="en-US" sz="2200">
                <a:latin typeface="Avenir Next LT Pro" panose="020B0504020202020204" pitchFamily="34" charset="77"/>
              </a:rPr>
              <a:t> </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SAME Policies Are Gaining Traction</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10768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FB65EC6-FFD9-748E-4685-A26516521273}"/>
              </a:ext>
              <a:ext uri="{C183D7F6-B498-43B3-948B-1728B52AA6E4}">
                <adec:decorative xmlns:adec="http://schemas.microsoft.com/office/drawing/2017/decorative" val="1"/>
              </a:ext>
            </a:extLst>
          </p:cNvPr>
          <p:cNvSpPr/>
          <p:nvPr/>
        </p:nvSpPr>
        <p:spPr>
          <a:xfrm>
            <a:off x="752476" y="1284523"/>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EDA72DB-371D-40E4-2C37-8BAB8191C729}"/>
              </a:ext>
              <a:ext uri="{C183D7F6-B498-43B3-948B-1728B52AA6E4}">
                <adec:decorative xmlns:adec="http://schemas.microsoft.com/office/drawing/2017/decorative" val="1"/>
              </a:ext>
            </a:extLst>
          </p:cNvPr>
          <p:cNvSpPr/>
          <p:nvPr/>
        </p:nvSpPr>
        <p:spPr>
          <a:xfrm>
            <a:off x="6410325" y="1284523"/>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2C5E90D-655D-1AF7-EE82-1D76CA51E305}"/>
              </a:ext>
              <a:ext uri="{C183D7F6-B498-43B3-948B-1728B52AA6E4}">
                <adec:decorative xmlns:adec="http://schemas.microsoft.com/office/drawing/2017/decorative" val="1"/>
              </a:ext>
            </a:extLst>
          </p:cNvPr>
          <p:cNvSpPr/>
          <p:nvPr/>
        </p:nvSpPr>
        <p:spPr>
          <a:xfrm>
            <a:off x="752476" y="2881940"/>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B59C4E-1107-8F03-F3F3-5062457C107F}"/>
              </a:ext>
              <a:ext uri="{C183D7F6-B498-43B3-948B-1728B52AA6E4}">
                <adec:decorative xmlns:adec="http://schemas.microsoft.com/office/drawing/2017/decorative" val="1"/>
              </a:ext>
            </a:extLst>
          </p:cNvPr>
          <p:cNvSpPr/>
          <p:nvPr/>
        </p:nvSpPr>
        <p:spPr>
          <a:xfrm>
            <a:off x="6410324" y="2881940"/>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60491D-96B9-D3C6-753B-64C08CFB1FDC}"/>
              </a:ext>
              <a:ext uri="{C183D7F6-B498-43B3-948B-1728B52AA6E4}">
                <adec:decorative xmlns:adec="http://schemas.microsoft.com/office/drawing/2017/decorative" val="1"/>
              </a:ext>
            </a:extLst>
          </p:cNvPr>
          <p:cNvSpPr/>
          <p:nvPr/>
        </p:nvSpPr>
        <p:spPr>
          <a:xfrm>
            <a:off x="752475" y="4465521"/>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157839-601C-FA31-F012-A97DB2148E06}"/>
              </a:ext>
              <a:ext uri="{C183D7F6-B498-43B3-948B-1728B52AA6E4}">
                <adec:decorative xmlns:adec="http://schemas.microsoft.com/office/drawing/2017/decorative" val="1"/>
              </a:ext>
            </a:extLst>
          </p:cNvPr>
          <p:cNvSpPr/>
          <p:nvPr/>
        </p:nvSpPr>
        <p:spPr>
          <a:xfrm>
            <a:off x="6410324" y="4465521"/>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8C1537C-216D-C65A-7849-016A48677472}"/>
              </a:ext>
            </a:extLst>
          </p:cNvPr>
          <p:cNvSpPr txBox="1"/>
          <p:nvPr/>
        </p:nvSpPr>
        <p:spPr>
          <a:xfrm>
            <a:off x="7202658" y="4781442"/>
            <a:ext cx="4073178" cy="646331"/>
          </a:xfrm>
          <a:prstGeom prst="rect">
            <a:avLst/>
          </a:prstGeom>
          <a:noFill/>
        </p:spPr>
        <p:txBody>
          <a:bodyPr wrap="square" rtlCol="0">
            <a:spAutoFit/>
          </a:bodyPr>
          <a:lstStyle/>
          <a:p>
            <a:r>
              <a:rPr lang="en-US" b="0" i="0">
                <a:solidFill>
                  <a:schemeClr val="bg1"/>
                </a:solidFill>
                <a:effectLst/>
                <a:latin typeface="Avenir Next LT Pro" panose="020B0504020202020204" pitchFamily="34" charset="77"/>
              </a:rPr>
              <a:t>Enacting advancement and </a:t>
            </a:r>
          </a:p>
          <a:p>
            <a:r>
              <a:rPr lang="en-US" b="0" i="0">
                <a:solidFill>
                  <a:schemeClr val="bg1"/>
                </a:solidFill>
                <a:effectLst/>
                <a:latin typeface="Avenir Next LT Pro" panose="020B0504020202020204" pitchFamily="34" charset="77"/>
              </a:rPr>
              <a:t>retention practices</a:t>
            </a:r>
            <a:endParaRPr lang="en-US">
              <a:solidFill>
                <a:schemeClr val="bg1"/>
              </a:solidFill>
              <a:latin typeface="Avenir Next LT Pro" panose="020B0504020202020204" pitchFamily="34" charset="77"/>
            </a:endParaRPr>
          </a:p>
        </p:txBody>
      </p:sp>
      <p:sp>
        <p:nvSpPr>
          <p:cNvPr id="26" name="TextBox 25" descr="6">
            <a:extLst>
              <a:ext uri="{FF2B5EF4-FFF2-40B4-BE49-F238E27FC236}">
                <a16:creationId xmlns:a16="http://schemas.microsoft.com/office/drawing/2014/main" id="{45A4068D-5DCD-680E-633E-1810744EB85E}"/>
              </a:ext>
              <a:ext uri="{C183D7F6-B498-43B3-948B-1728B52AA6E4}">
                <adec:decorative xmlns:adec="http://schemas.microsoft.com/office/drawing/2017/decorative" val="0"/>
              </a:ext>
            </a:extLst>
          </p:cNvPr>
          <p:cNvSpPr txBox="1"/>
          <p:nvPr/>
        </p:nvSpPr>
        <p:spPr>
          <a:xfrm>
            <a:off x="6628656" y="4737312"/>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6</a:t>
            </a:r>
          </a:p>
        </p:txBody>
      </p:sp>
      <p:sp>
        <p:nvSpPr>
          <p:cNvPr id="28" name="TextBox 27">
            <a:extLst>
              <a:ext uri="{FF2B5EF4-FFF2-40B4-BE49-F238E27FC236}">
                <a16:creationId xmlns:a16="http://schemas.microsoft.com/office/drawing/2014/main" id="{F719A5DA-54DB-46A8-236A-BDF6B13F5804}"/>
              </a:ext>
            </a:extLst>
          </p:cNvPr>
          <p:cNvSpPr txBox="1"/>
          <p:nvPr/>
        </p:nvSpPr>
        <p:spPr>
          <a:xfrm>
            <a:off x="7202658" y="3180506"/>
            <a:ext cx="4073177" cy="646331"/>
          </a:xfrm>
          <a:prstGeom prst="rect">
            <a:avLst/>
          </a:prstGeom>
          <a:noFill/>
        </p:spPr>
        <p:txBody>
          <a:bodyPr wrap="square" rtlCol="0">
            <a:spAutoFit/>
          </a:bodyPr>
          <a:lstStyle/>
          <a:p>
            <a:r>
              <a:rPr lang="en-US" b="0" i="0">
                <a:solidFill>
                  <a:schemeClr val="bg1"/>
                </a:solidFill>
                <a:effectLst/>
                <a:latin typeface="Avenir Next LT Pro" panose="020B0504020202020204" pitchFamily="34" charset="77"/>
              </a:rPr>
              <a:t>Instituting fast-track and other hiring systems to facilitate employment</a:t>
            </a:r>
            <a:endParaRPr lang="en-US">
              <a:solidFill>
                <a:schemeClr val="bg1"/>
              </a:solidFill>
              <a:latin typeface="Avenir Next LT Pro" panose="020B0504020202020204" pitchFamily="34" charset="77"/>
            </a:endParaRPr>
          </a:p>
        </p:txBody>
      </p:sp>
      <p:sp>
        <p:nvSpPr>
          <p:cNvPr id="25" name="TextBox 24" descr="5">
            <a:extLst>
              <a:ext uri="{FF2B5EF4-FFF2-40B4-BE49-F238E27FC236}">
                <a16:creationId xmlns:a16="http://schemas.microsoft.com/office/drawing/2014/main" id="{EDB72BAF-88B8-AA7B-E455-2269839357CE}"/>
              </a:ext>
            </a:extLst>
          </p:cNvPr>
          <p:cNvSpPr txBox="1"/>
          <p:nvPr/>
        </p:nvSpPr>
        <p:spPr>
          <a:xfrm>
            <a:off x="6628656" y="3180506"/>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5</a:t>
            </a:r>
          </a:p>
        </p:txBody>
      </p:sp>
      <p:sp>
        <p:nvSpPr>
          <p:cNvPr id="20" name="TextBox 19">
            <a:extLst>
              <a:ext uri="{FF2B5EF4-FFF2-40B4-BE49-F238E27FC236}">
                <a16:creationId xmlns:a16="http://schemas.microsoft.com/office/drawing/2014/main" id="{CD1EB202-1B7E-7372-CDAF-22922591D39A}"/>
              </a:ext>
            </a:extLst>
          </p:cNvPr>
          <p:cNvSpPr txBox="1"/>
          <p:nvPr/>
        </p:nvSpPr>
        <p:spPr>
          <a:xfrm>
            <a:off x="7202658" y="1576172"/>
            <a:ext cx="4062738" cy="646331"/>
          </a:xfrm>
          <a:prstGeom prst="rect">
            <a:avLst/>
          </a:prstGeom>
          <a:noFill/>
        </p:spPr>
        <p:txBody>
          <a:bodyPr wrap="square" rtlCol="0">
            <a:spAutoFit/>
          </a:bodyPr>
          <a:lstStyle/>
          <a:p>
            <a:r>
              <a:rPr lang="en-US" b="0" i="0">
                <a:solidFill>
                  <a:schemeClr val="bg1"/>
                </a:solidFill>
                <a:effectLst/>
                <a:latin typeface="Avenir Next LT Pro" panose="020B0504020202020204" pitchFamily="34" charset="77"/>
              </a:rPr>
              <a:t>Developing comprehensive, government-wide strategic plans</a:t>
            </a:r>
            <a:endParaRPr lang="en-US">
              <a:solidFill>
                <a:schemeClr val="bg1"/>
              </a:solidFill>
              <a:latin typeface="Avenir Next LT Pro" panose="020B0504020202020204" pitchFamily="34" charset="77"/>
            </a:endParaRPr>
          </a:p>
        </p:txBody>
      </p:sp>
      <p:sp>
        <p:nvSpPr>
          <p:cNvPr id="24" name="TextBox 23" descr="4">
            <a:extLst>
              <a:ext uri="{FF2B5EF4-FFF2-40B4-BE49-F238E27FC236}">
                <a16:creationId xmlns:a16="http://schemas.microsoft.com/office/drawing/2014/main" id="{AD6E89C0-6FBE-EFBC-6346-B0ADDE47C0AE}"/>
              </a:ext>
            </a:extLst>
          </p:cNvPr>
          <p:cNvSpPr txBox="1"/>
          <p:nvPr/>
        </p:nvSpPr>
        <p:spPr>
          <a:xfrm>
            <a:off x="6616286" y="1542287"/>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4</a:t>
            </a:r>
          </a:p>
        </p:txBody>
      </p:sp>
      <p:sp>
        <p:nvSpPr>
          <p:cNvPr id="12" name="TextBox 11">
            <a:extLst>
              <a:ext uri="{FF2B5EF4-FFF2-40B4-BE49-F238E27FC236}">
                <a16:creationId xmlns:a16="http://schemas.microsoft.com/office/drawing/2014/main" id="{80DC6266-1051-0FCA-7E3D-265F7BAB6092}"/>
              </a:ext>
            </a:extLst>
          </p:cNvPr>
          <p:cNvSpPr txBox="1"/>
          <p:nvPr/>
        </p:nvSpPr>
        <p:spPr>
          <a:xfrm>
            <a:off x="1463062" y="4806058"/>
            <a:ext cx="4188057" cy="646331"/>
          </a:xfrm>
          <a:prstGeom prst="rect">
            <a:avLst/>
          </a:prstGeom>
          <a:noFill/>
        </p:spPr>
        <p:txBody>
          <a:bodyPr wrap="square" rtlCol="0">
            <a:spAutoFit/>
          </a:bodyPr>
          <a:lstStyle/>
          <a:p>
            <a:r>
              <a:rPr lang="en-US" b="0" i="0">
                <a:solidFill>
                  <a:schemeClr val="bg1"/>
                </a:solidFill>
                <a:effectLst/>
                <a:latin typeface="Avenir Next LT Pro" panose="020B0504020202020204" pitchFamily="34" charset="77"/>
              </a:rPr>
              <a:t>Extending diversity and inclusion initiatives</a:t>
            </a:r>
            <a:endParaRPr lang="en-US">
              <a:solidFill>
                <a:schemeClr val="bg1"/>
              </a:solidFill>
              <a:latin typeface="Avenir Next LT Pro" panose="020B0504020202020204" pitchFamily="34" charset="77"/>
            </a:endParaRPr>
          </a:p>
        </p:txBody>
      </p:sp>
      <p:sp>
        <p:nvSpPr>
          <p:cNvPr id="23" name="TextBox 22" descr="4">
            <a:extLst>
              <a:ext uri="{FF2B5EF4-FFF2-40B4-BE49-F238E27FC236}">
                <a16:creationId xmlns:a16="http://schemas.microsoft.com/office/drawing/2014/main" id="{D9BCB096-A6AA-BB68-8109-1B6E9BA71228}"/>
              </a:ext>
            </a:extLst>
          </p:cNvPr>
          <p:cNvSpPr txBox="1"/>
          <p:nvPr/>
        </p:nvSpPr>
        <p:spPr>
          <a:xfrm>
            <a:off x="916164" y="4781442"/>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3</a:t>
            </a:r>
          </a:p>
        </p:txBody>
      </p:sp>
      <p:sp>
        <p:nvSpPr>
          <p:cNvPr id="33" name="TextBox 32">
            <a:extLst>
              <a:ext uri="{FF2B5EF4-FFF2-40B4-BE49-F238E27FC236}">
                <a16:creationId xmlns:a16="http://schemas.microsoft.com/office/drawing/2014/main" id="{EC4A7A76-6DA5-258D-7A4D-074D26DC1161}"/>
              </a:ext>
            </a:extLst>
          </p:cNvPr>
          <p:cNvSpPr txBox="1"/>
          <p:nvPr/>
        </p:nvSpPr>
        <p:spPr>
          <a:xfrm>
            <a:off x="1429018" y="3048925"/>
            <a:ext cx="4657725" cy="923330"/>
          </a:xfrm>
          <a:prstGeom prst="rect">
            <a:avLst/>
          </a:prstGeom>
          <a:noFill/>
        </p:spPr>
        <p:txBody>
          <a:bodyPr wrap="square" rtlCol="0">
            <a:spAutoFit/>
          </a:bodyPr>
          <a:lstStyle/>
          <a:p>
            <a:r>
              <a:rPr lang="en-US" b="0" i="0" dirty="0">
                <a:solidFill>
                  <a:schemeClr val="bg1"/>
                </a:solidFill>
                <a:effectLst/>
                <a:latin typeface="Avenir Next LT Pro" panose="020B0504020202020204" pitchFamily="34" charset="77"/>
              </a:rPr>
              <a:t>Creating infrastructures (e.g., cabinet positions, task forces, working groups, advisory committees)</a:t>
            </a:r>
            <a:endParaRPr lang="en-US" dirty="0">
              <a:solidFill>
                <a:schemeClr val="bg1"/>
              </a:solidFill>
              <a:latin typeface="Avenir Next LT Pro" panose="020B0504020202020204" pitchFamily="34" charset="77"/>
            </a:endParaRPr>
          </a:p>
        </p:txBody>
      </p:sp>
      <p:sp>
        <p:nvSpPr>
          <p:cNvPr id="22" name="TextBox 21" descr="2">
            <a:extLst>
              <a:ext uri="{FF2B5EF4-FFF2-40B4-BE49-F238E27FC236}">
                <a16:creationId xmlns:a16="http://schemas.microsoft.com/office/drawing/2014/main" id="{DD25E6DF-063E-425F-D526-BB4C82D63DCE}"/>
              </a:ext>
            </a:extLst>
          </p:cNvPr>
          <p:cNvSpPr txBox="1"/>
          <p:nvPr/>
        </p:nvSpPr>
        <p:spPr>
          <a:xfrm>
            <a:off x="872998" y="3157059"/>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2</a:t>
            </a:r>
          </a:p>
        </p:txBody>
      </p:sp>
      <p:sp>
        <p:nvSpPr>
          <p:cNvPr id="32" name="TextBox 31">
            <a:extLst>
              <a:ext uri="{FF2B5EF4-FFF2-40B4-BE49-F238E27FC236}">
                <a16:creationId xmlns:a16="http://schemas.microsoft.com/office/drawing/2014/main" id="{BBA1DC90-95C6-A3D1-6DDA-2BE6ABDD02EB}"/>
              </a:ext>
            </a:extLst>
          </p:cNvPr>
          <p:cNvSpPr txBox="1"/>
          <p:nvPr/>
        </p:nvSpPr>
        <p:spPr>
          <a:xfrm>
            <a:off x="1429018" y="1590007"/>
            <a:ext cx="3934838" cy="646331"/>
          </a:xfrm>
          <a:prstGeom prst="rect">
            <a:avLst/>
          </a:prstGeom>
          <a:noFill/>
        </p:spPr>
        <p:txBody>
          <a:bodyPr wrap="square" rtlCol="0">
            <a:spAutoFit/>
          </a:bodyPr>
          <a:lstStyle/>
          <a:p>
            <a:r>
              <a:rPr lang="en-US" b="0" i="0">
                <a:solidFill>
                  <a:schemeClr val="bg1"/>
                </a:solidFill>
                <a:effectLst/>
                <a:latin typeface="Avenir Next LT Pro" panose="020B0504020202020204" pitchFamily="34" charset="77"/>
              </a:rPr>
              <a:t>Adopting formal mechanisms (e.g., legislation executive orders)</a:t>
            </a:r>
            <a:endParaRPr lang="en-US">
              <a:solidFill>
                <a:schemeClr val="bg1"/>
              </a:solidFill>
              <a:latin typeface="Avenir Next LT Pro" panose="020B0504020202020204" pitchFamily="34" charset="77"/>
            </a:endParaRPr>
          </a:p>
        </p:txBody>
      </p:sp>
      <p:sp>
        <p:nvSpPr>
          <p:cNvPr id="21" name="TextBox 20" descr="1">
            <a:extLst>
              <a:ext uri="{FF2B5EF4-FFF2-40B4-BE49-F238E27FC236}">
                <a16:creationId xmlns:a16="http://schemas.microsoft.com/office/drawing/2014/main" id="{EF2C23BE-D249-1535-CF4B-81FD2C52EFC3}"/>
              </a:ext>
            </a:extLst>
          </p:cNvPr>
          <p:cNvSpPr txBox="1"/>
          <p:nvPr/>
        </p:nvSpPr>
        <p:spPr>
          <a:xfrm>
            <a:off x="870208" y="1528452"/>
            <a:ext cx="713356" cy="707886"/>
          </a:xfrm>
          <a:prstGeom prst="rect">
            <a:avLst/>
          </a:prstGeom>
          <a:noFill/>
        </p:spPr>
        <p:txBody>
          <a:bodyPr wrap="square" rtlCol="0">
            <a:spAutoFit/>
          </a:bodyPr>
          <a:lstStyle/>
          <a:p>
            <a:r>
              <a:rPr lang="en-US" sz="4000" b="1" i="0">
                <a:solidFill>
                  <a:schemeClr val="bg1"/>
                </a:solidFill>
                <a:effectLst/>
                <a:latin typeface="Avenir Next LT Pro" panose="020B0504020202020204" pitchFamily="34" charset="77"/>
              </a:rPr>
              <a:t>1</a:t>
            </a:r>
            <a:endParaRPr lang="en-US" sz="4000" b="1">
              <a:solidFill>
                <a:schemeClr val="bg1"/>
              </a:solidFill>
              <a:latin typeface="Avenir Next LT Pro" panose="020B0504020202020204" pitchFamily="34" charset="77"/>
            </a:endParaRP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State as a Model Employer Policy Options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901771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D59F2A3-8A46-CAEA-A181-7B84A0B25EAA}"/>
              </a:ext>
              <a:ext uri="{C183D7F6-B498-43B3-948B-1728B52AA6E4}">
                <adec:decorative xmlns:adec="http://schemas.microsoft.com/office/drawing/2017/decorative" val="1"/>
              </a:ext>
            </a:extLst>
          </p:cNvPr>
          <p:cNvSpPr/>
          <p:nvPr/>
        </p:nvSpPr>
        <p:spPr>
          <a:xfrm>
            <a:off x="731337" y="1998183"/>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1AB05D-BDEA-6B07-8889-3F4457345603}"/>
              </a:ext>
              <a:ext uri="{C183D7F6-B498-43B3-948B-1728B52AA6E4}">
                <adec:decorative xmlns:adec="http://schemas.microsoft.com/office/drawing/2017/decorative" val="1"/>
              </a:ext>
            </a:extLst>
          </p:cNvPr>
          <p:cNvSpPr/>
          <p:nvPr/>
        </p:nvSpPr>
        <p:spPr>
          <a:xfrm>
            <a:off x="6389186" y="1998183"/>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735C746-ED8B-1522-9177-75672F50F2F3}"/>
              </a:ext>
              <a:ext uri="{C183D7F6-B498-43B3-948B-1728B52AA6E4}">
                <adec:decorative xmlns:adec="http://schemas.microsoft.com/office/drawing/2017/decorative" val="1"/>
              </a:ext>
            </a:extLst>
          </p:cNvPr>
          <p:cNvSpPr/>
          <p:nvPr/>
        </p:nvSpPr>
        <p:spPr>
          <a:xfrm>
            <a:off x="3656883" y="3602517"/>
            <a:ext cx="5071477" cy="1257300"/>
          </a:xfrm>
          <a:prstGeom prst="rect">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FD216B-DB8C-C2B4-18A5-2E4BF23BA4F8}"/>
              </a:ext>
            </a:extLst>
          </p:cNvPr>
          <p:cNvSpPr txBox="1"/>
          <p:nvPr/>
        </p:nvSpPr>
        <p:spPr>
          <a:xfrm>
            <a:off x="4445391" y="3894167"/>
            <a:ext cx="4076092" cy="646331"/>
          </a:xfrm>
          <a:prstGeom prst="rect">
            <a:avLst/>
          </a:prstGeom>
          <a:solidFill>
            <a:srgbClr val="00579C"/>
          </a:solidFill>
        </p:spPr>
        <p:txBody>
          <a:bodyPr wrap="square" rtlCol="0">
            <a:spAutoFit/>
          </a:bodyPr>
          <a:lstStyle/>
          <a:p>
            <a:r>
              <a:rPr lang="en-US" b="0" i="0">
                <a:solidFill>
                  <a:schemeClr val="bg1"/>
                </a:solidFill>
                <a:effectLst/>
                <a:latin typeface="Avenir Next LT Pro" panose="020B0504020202020204" pitchFamily="34" charset="77"/>
              </a:rPr>
              <a:t>Developing disability awareness training for state personnel</a:t>
            </a:r>
            <a:endParaRPr lang="en-US">
              <a:solidFill>
                <a:schemeClr val="bg1"/>
              </a:solidFill>
              <a:latin typeface="Avenir Next LT Pro" panose="020B0504020202020204" pitchFamily="34" charset="77"/>
            </a:endParaRPr>
          </a:p>
        </p:txBody>
      </p:sp>
      <p:sp>
        <p:nvSpPr>
          <p:cNvPr id="9" name="TextBox 8">
            <a:extLst>
              <a:ext uri="{FF2B5EF4-FFF2-40B4-BE49-F238E27FC236}">
                <a16:creationId xmlns:a16="http://schemas.microsoft.com/office/drawing/2014/main" id="{EEEF1A28-65B7-BCC7-F32A-BFA881C90622}"/>
              </a:ext>
            </a:extLst>
          </p:cNvPr>
          <p:cNvSpPr txBox="1"/>
          <p:nvPr/>
        </p:nvSpPr>
        <p:spPr>
          <a:xfrm>
            <a:off x="3881836" y="3863389"/>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9</a:t>
            </a:r>
          </a:p>
        </p:txBody>
      </p:sp>
      <p:sp>
        <p:nvSpPr>
          <p:cNvPr id="14" name="TextBox 13">
            <a:extLst>
              <a:ext uri="{FF2B5EF4-FFF2-40B4-BE49-F238E27FC236}">
                <a16:creationId xmlns:a16="http://schemas.microsoft.com/office/drawing/2014/main" id="{A946F28C-B8BF-505E-F45B-93FDD3541C7B}"/>
              </a:ext>
            </a:extLst>
          </p:cNvPr>
          <p:cNvSpPr txBox="1"/>
          <p:nvPr/>
        </p:nvSpPr>
        <p:spPr>
          <a:xfrm>
            <a:off x="7202659" y="2312994"/>
            <a:ext cx="3966720" cy="646331"/>
          </a:xfrm>
          <a:prstGeom prst="rect">
            <a:avLst/>
          </a:prstGeom>
          <a:solidFill>
            <a:srgbClr val="00579C"/>
          </a:solidFill>
        </p:spPr>
        <p:txBody>
          <a:bodyPr wrap="square" rtlCol="0">
            <a:spAutoFit/>
          </a:bodyPr>
          <a:lstStyle/>
          <a:p>
            <a:r>
              <a:rPr lang="en-US" b="0" i="0">
                <a:solidFill>
                  <a:schemeClr val="bg1"/>
                </a:solidFill>
                <a:effectLst/>
                <a:latin typeface="Avenir Next LT Pro" panose="020B0504020202020204" pitchFamily="34" charset="77"/>
              </a:rPr>
              <a:t>Ensuring availability of personal </a:t>
            </a:r>
          </a:p>
          <a:p>
            <a:r>
              <a:rPr lang="en-US" b="0" i="0">
                <a:solidFill>
                  <a:schemeClr val="bg1"/>
                </a:solidFill>
                <a:effectLst/>
                <a:latin typeface="Avenir Next LT Pro" panose="020B0504020202020204" pitchFamily="34" charset="77"/>
              </a:rPr>
              <a:t>assistance services</a:t>
            </a:r>
            <a:endParaRPr lang="en-US">
              <a:solidFill>
                <a:schemeClr val="bg1"/>
              </a:solidFill>
              <a:latin typeface="Avenir Next LT Pro" panose="020B0504020202020204" pitchFamily="34" charset="77"/>
            </a:endParaRPr>
          </a:p>
        </p:txBody>
      </p:sp>
      <p:sp>
        <p:nvSpPr>
          <p:cNvPr id="5" name="TextBox 4">
            <a:extLst>
              <a:ext uri="{FF2B5EF4-FFF2-40B4-BE49-F238E27FC236}">
                <a16:creationId xmlns:a16="http://schemas.microsoft.com/office/drawing/2014/main" id="{6DDFF3E1-6865-170B-AC8B-0BF74543B07D}"/>
              </a:ext>
            </a:extLst>
          </p:cNvPr>
          <p:cNvSpPr txBox="1"/>
          <p:nvPr/>
        </p:nvSpPr>
        <p:spPr>
          <a:xfrm>
            <a:off x="6637201" y="2269431"/>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8</a:t>
            </a:r>
          </a:p>
        </p:txBody>
      </p:sp>
      <p:sp>
        <p:nvSpPr>
          <p:cNvPr id="13" name="TextBox 12">
            <a:extLst>
              <a:ext uri="{FF2B5EF4-FFF2-40B4-BE49-F238E27FC236}">
                <a16:creationId xmlns:a16="http://schemas.microsoft.com/office/drawing/2014/main" id="{E73F0BF6-2E0B-6025-A377-9559181B09E8}"/>
              </a:ext>
            </a:extLst>
          </p:cNvPr>
          <p:cNvSpPr txBox="1"/>
          <p:nvPr/>
        </p:nvSpPr>
        <p:spPr>
          <a:xfrm>
            <a:off x="1494295" y="2312994"/>
            <a:ext cx="4103406" cy="646331"/>
          </a:xfrm>
          <a:prstGeom prst="rect">
            <a:avLst/>
          </a:prstGeom>
          <a:solidFill>
            <a:srgbClr val="00579C"/>
          </a:solidFill>
        </p:spPr>
        <p:txBody>
          <a:bodyPr wrap="square" rtlCol="0">
            <a:spAutoFit/>
          </a:bodyPr>
          <a:lstStyle/>
          <a:p>
            <a:r>
              <a:rPr lang="en-US" sz="1800" b="0" i="0">
                <a:solidFill>
                  <a:schemeClr val="bg1"/>
                </a:solidFill>
                <a:effectLst/>
                <a:latin typeface="Avenir Next LT Pro" panose="020B0504020202020204" pitchFamily="34" charset="77"/>
              </a:rPr>
              <a:t>Ensuring accessibility of information and communication technology</a:t>
            </a:r>
            <a:endParaRPr lang="en-US">
              <a:solidFill>
                <a:schemeClr val="bg1"/>
              </a:solidFill>
              <a:latin typeface="Avenir Next LT Pro" panose="020B0504020202020204" pitchFamily="34" charset="77"/>
            </a:endParaRPr>
          </a:p>
        </p:txBody>
      </p:sp>
      <p:sp>
        <p:nvSpPr>
          <p:cNvPr id="3" name="TextBox 2">
            <a:extLst>
              <a:ext uri="{FF2B5EF4-FFF2-40B4-BE49-F238E27FC236}">
                <a16:creationId xmlns:a16="http://schemas.microsoft.com/office/drawing/2014/main" id="{528CD96A-31F1-E6C4-D809-7F29A98CD521}"/>
              </a:ext>
            </a:extLst>
          </p:cNvPr>
          <p:cNvSpPr txBox="1"/>
          <p:nvPr/>
        </p:nvSpPr>
        <p:spPr>
          <a:xfrm>
            <a:off x="914217" y="2292534"/>
            <a:ext cx="713356" cy="707886"/>
          </a:xfrm>
          <a:prstGeom prst="rect">
            <a:avLst/>
          </a:prstGeom>
          <a:noFill/>
        </p:spPr>
        <p:txBody>
          <a:bodyPr wrap="square" rtlCol="0">
            <a:spAutoFit/>
          </a:bodyPr>
          <a:lstStyle/>
          <a:p>
            <a:r>
              <a:rPr lang="en-US" sz="4000" b="1">
                <a:solidFill>
                  <a:schemeClr val="bg1"/>
                </a:solidFill>
                <a:latin typeface="Avenir Next LT Pro" panose="020B0504020202020204" pitchFamily="34" charset="77"/>
              </a:rPr>
              <a:t>7</a:t>
            </a:r>
          </a:p>
        </p:txBody>
      </p:sp>
      <p:sp>
        <p:nvSpPr>
          <p:cNvPr id="2" name="Title 1" descr="Slide Title - Today's Webinar Agenda">
            <a:extLst>
              <a:ext uri="{FF2B5EF4-FFF2-40B4-BE49-F238E27FC236}">
                <a16:creationId xmlns:a16="http://schemas.microsoft.com/office/drawing/2014/main" id="{8E0524A5-5585-5CD4-21F7-232593489520}"/>
              </a:ext>
            </a:extLst>
          </p:cNvPr>
          <p:cNvSpPr txBox="1">
            <a:spLocks noGrp="1"/>
          </p:cNvSpPr>
          <p:nvPr>
            <p:ph type="title" idx="4294967295"/>
          </p:nvPr>
        </p:nvSpPr>
        <p:spPr>
          <a:xfrm>
            <a:off x="586369" y="566950"/>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State as a Model Employer Policy Options, Cont.</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3737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Diagram 9" descr="Text: &#10;1. Work Experience&#10;2. Access to Public Sector Employment&#10;3. Networking Opportunities ">
            <a:extLst>
              <a:ext uri="{FF2B5EF4-FFF2-40B4-BE49-F238E27FC236}">
                <a16:creationId xmlns:a16="http://schemas.microsoft.com/office/drawing/2014/main" id="{AF062E7A-D02D-9096-F633-041D50F6FD10}"/>
              </a:ext>
            </a:extLst>
          </p:cNvPr>
          <p:cNvGraphicFramePr/>
          <p:nvPr>
            <p:extLst>
              <p:ext uri="{D42A27DB-BD31-4B8C-83A1-F6EECF244321}">
                <p14:modId xmlns:p14="http://schemas.microsoft.com/office/powerpoint/2010/main" val="2576489431"/>
              </p:ext>
            </p:extLst>
          </p:nvPr>
        </p:nvGraphicFramePr>
        <p:xfrm>
          <a:off x="6246755" y="2228914"/>
          <a:ext cx="6000750" cy="3426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4C17F613-EDDA-33DC-7690-CA009CA6E9B1}"/>
              </a:ext>
            </a:extLst>
          </p:cNvPr>
          <p:cNvSpPr txBox="1"/>
          <p:nvPr/>
        </p:nvSpPr>
        <p:spPr>
          <a:xfrm>
            <a:off x="7916304" y="1479185"/>
            <a:ext cx="2661651" cy="430887"/>
          </a:xfrm>
          <a:prstGeom prst="rect">
            <a:avLst/>
          </a:prstGeom>
          <a:noFill/>
        </p:spPr>
        <p:txBody>
          <a:bodyPr wrap="square" lIns="91440" tIns="45720" rIns="91440" bIns="45720" rtlCol="0" anchor="t">
            <a:spAutoFit/>
          </a:bodyPr>
          <a:lstStyle/>
          <a:p>
            <a:r>
              <a:rPr lang="en-US" sz="2200" b="1">
                <a:latin typeface="Avenir Next LT Pro"/>
              </a:rPr>
              <a:t>Apprentices Gain:</a:t>
            </a:r>
            <a:endParaRPr lang="en-US" sz="2200" b="1">
              <a:latin typeface="Avenir Next LT Pro" panose="020B0504020202020204" pitchFamily="34" charset="77"/>
            </a:endParaRPr>
          </a:p>
        </p:txBody>
      </p:sp>
      <p:sp>
        <p:nvSpPr>
          <p:cNvPr id="2" name="TextBox 1">
            <a:extLst>
              <a:ext uri="{FF2B5EF4-FFF2-40B4-BE49-F238E27FC236}">
                <a16:creationId xmlns:a16="http://schemas.microsoft.com/office/drawing/2014/main" id="{3BB3902A-9825-8554-403F-B645F418EC0D}"/>
              </a:ext>
            </a:extLst>
          </p:cNvPr>
          <p:cNvSpPr txBox="1"/>
          <p:nvPr/>
        </p:nvSpPr>
        <p:spPr>
          <a:xfrm>
            <a:off x="946160" y="1551782"/>
            <a:ext cx="4828589" cy="4154984"/>
          </a:xfrm>
          <a:prstGeom prst="rect">
            <a:avLst/>
          </a:prstGeom>
          <a:noFill/>
        </p:spPr>
        <p:txBody>
          <a:bodyPr wrap="square" rtlCol="0">
            <a:spAutoFit/>
          </a:bodyPr>
          <a:lstStyle/>
          <a:p>
            <a:r>
              <a:rPr lang="en-US" sz="2200">
                <a:latin typeface="Avenir Next LT Pro" panose="020B0504020202020204" pitchFamily="34" charset="77"/>
              </a:rPr>
              <a:t>Opportunities for Ohioans with Disabilities oversees the</a:t>
            </a:r>
            <a:r>
              <a:rPr lang="en-US" sz="2200" b="1">
                <a:latin typeface="Avenir Next LT Pro" panose="020B0504020202020204" pitchFamily="34" charset="77"/>
              </a:rPr>
              <a:t> Vocational Apprentice Program, </a:t>
            </a:r>
            <a:r>
              <a:rPr lang="en-US" sz="2200">
                <a:latin typeface="Avenir Next LT Pro" panose="020B0504020202020204" pitchFamily="34" charset="77"/>
              </a:rPr>
              <a:t>which places vocational rehabilitation clients in </a:t>
            </a:r>
            <a:r>
              <a:rPr lang="en-US" sz="2200" b="1">
                <a:latin typeface="Avenir Next LT Pro" panose="020B0504020202020204" pitchFamily="34" charset="77"/>
              </a:rPr>
              <a:t>paid internships</a:t>
            </a:r>
            <a:r>
              <a:rPr lang="en-US" sz="2200">
                <a:latin typeface="Avenir Next LT Pro" panose="020B0504020202020204" pitchFamily="34" charset="77"/>
              </a:rPr>
              <a:t> with </a:t>
            </a:r>
            <a:r>
              <a:rPr lang="en-US" sz="2200" b="1">
                <a:latin typeface="Avenir Next LT Pro" panose="020B0504020202020204" pitchFamily="34" charset="77"/>
              </a:rPr>
              <a:t>state agencies</a:t>
            </a:r>
            <a:r>
              <a:rPr lang="en-US" sz="2200">
                <a:latin typeface="Avenir Next LT Pro" panose="020B0504020202020204" pitchFamily="34" charset="77"/>
              </a:rPr>
              <a:t>. </a:t>
            </a:r>
          </a:p>
          <a:p>
            <a:endParaRPr lang="en-US" sz="2200">
              <a:latin typeface="Avenir Next LT Pro" panose="020B0504020202020204" pitchFamily="34" charset="77"/>
            </a:endParaRPr>
          </a:p>
          <a:p>
            <a:r>
              <a:rPr lang="en-US" sz="2200">
                <a:latin typeface="Avenir Next LT Pro" panose="020B0504020202020204" pitchFamily="34" charset="77"/>
              </a:rPr>
              <a:t>The goal of the program is for apprentices to secure </a:t>
            </a:r>
            <a:r>
              <a:rPr lang="en-US" sz="2200" b="1">
                <a:latin typeface="Avenir Next LT Pro" panose="020B0504020202020204" pitchFamily="34" charset="77"/>
              </a:rPr>
              <a:t>permanent employment </a:t>
            </a:r>
            <a:r>
              <a:rPr lang="en-US" sz="2200">
                <a:latin typeface="Avenir Next LT Pro" panose="020B0504020202020204" pitchFamily="34" charset="77"/>
              </a:rPr>
              <a:t>in </a:t>
            </a:r>
            <a:r>
              <a:rPr lang="en-US" sz="2200" b="1">
                <a:latin typeface="Avenir Next LT Pro" panose="020B0504020202020204" pitchFamily="34" charset="77"/>
              </a:rPr>
              <a:t>state government</a:t>
            </a:r>
            <a:r>
              <a:rPr lang="en-US" sz="2200">
                <a:latin typeface="Avenir Next LT Pro" panose="020B0504020202020204" pitchFamily="34" charset="77"/>
              </a:rPr>
              <a:t> upon completion of their apprenticeship. </a:t>
            </a:r>
          </a:p>
        </p:txBody>
      </p:sp>
      <p:sp>
        <p:nvSpPr>
          <p:cNvPr id="20" name="TextBox 19">
            <a:extLst>
              <a:ext uri="{FF2B5EF4-FFF2-40B4-BE49-F238E27FC236}">
                <a16:creationId xmlns:a16="http://schemas.microsoft.com/office/drawing/2014/main" id="{42FEC1D1-8434-9B84-3350-C5D9EC3DA25E}"/>
              </a:ext>
            </a:extLst>
          </p:cNvPr>
          <p:cNvSpPr txBox="1"/>
          <p:nvPr/>
        </p:nvSpPr>
        <p:spPr>
          <a:xfrm>
            <a:off x="515900" y="966042"/>
            <a:ext cx="10329277" cy="430887"/>
          </a:xfrm>
          <a:prstGeom prst="rect">
            <a:avLst/>
          </a:prstGeom>
          <a:noFill/>
        </p:spPr>
        <p:txBody>
          <a:bodyPr wrap="square" rtlCol="0">
            <a:spAutoFit/>
          </a:bodyPr>
          <a:lstStyle/>
          <a:p>
            <a:r>
              <a:rPr lang="en-US" sz="2200" i="1" dirty="0">
                <a:solidFill>
                  <a:srgbClr val="00579C"/>
                </a:solidFill>
                <a:latin typeface="Avenir Next LT Pro" panose="020B0504020202020204" pitchFamily="34" charset="77"/>
              </a:rPr>
              <a:t>Policy Option: Creating Infrastructures</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15900" y="429647"/>
            <a:ext cx="1177636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State Spotlight – Ohio Vocational Apprentice Program</a:t>
            </a:r>
            <a:endParaRPr kumimoji="0" lang="en-US" sz="1600" b="0" i="0" u="none" strike="noStrike" kern="1200" cap="none" spc="0" normalizeH="0" baseline="0" noProof="0" dirty="0">
              <a:ln>
                <a:noFill/>
              </a:ln>
              <a:solidFill>
                <a:srgbClr val="00579C"/>
              </a:solidFill>
              <a:effectLst/>
              <a:uLnTx/>
              <a:uFillTx/>
              <a:latin typeface="+mn-lt"/>
              <a:ea typeface="+mn-ea"/>
              <a:cs typeface="+mn-cs"/>
            </a:endParaRPr>
          </a:p>
        </p:txBody>
      </p:sp>
    </p:spTree>
    <p:extLst>
      <p:ext uri="{BB962C8B-B14F-4D97-AF65-F5344CB8AC3E}">
        <p14:creationId xmlns:p14="http://schemas.microsoft.com/office/powerpoint/2010/main" val="1952477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2" name="Pentagon 11">
            <a:extLst>
              <a:ext uri="{FF2B5EF4-FFF2-40B4-BE49-F238E27FC236}">
                <a16:creationId xmlns:a16="http://schemas.microsoft.com/office/drawing/2014/main" id="{3F38ACB9-6001-05D3-2AFA-AB60656072C0}"/>
              </a:ext>
              <a:ext uri="{C183D7F6-B498-43B3-948B-1728B52AA6E4}">
                <adec:decorative xmlns:adec="http://schemas.microsoft.com/office/drawing/2017/decorative" val="1"/>
              </a:ext>
            </a:extLst>
          </p:cNvPr>
          <p:cNvSpPr/>
          <p:nvPr/>
        </p:nvSpPr>
        <p:spPr>
          <a:xfrm>
            <a:off x="6755478" y="2962805"/>
            <a:ext cx="4840265" cy="823880"/>
          </a:xfrm>
          <a:prstGeom prst="homePlate">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entagon 13">
            <a:extLst>
              <a:ext uri="{FF2B5EF4-FFF2-40B4-BE49-F238E27FC236}">
                <a16:creationId xmlns:a16="http://schemas.microsoft.com/office/drawing/2014/main" id="{BED07A14-5AD0-4500-086D-3CACD7611ED6}"/>
              </a:ext>
              <a:ext uri="{C183D7F6-B498-43B3-948B-1728B52AA6E4}">
                <adec:decorative xmlns:adec="http://schemas.microsoft.com/office/drawing/2017/decorative" val="1"/>
              </a:ext>
            </a:extLst>
          </p:cNvPr>
          <p:cNvSpPr/>
          <p:nvPr/>
        </p:nvSpPr>
        <p:spPr>
          <a:xfrm>
            <a:off x="6755477" y="3906878"/>
            <a:ext cx="4840265" cy="823880"/>
          </a:xfrm>
          <a:prstGeom prst="homePlate">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19">
            <a:extLst>
              <a:ext uri="{FF2B5EF4-FFF2-40B4-BE49-F238E27FC236}">
                <a16:creationId xmlns:a16="http://schemas.microsoft.com/office/drawing/2014/main" id="{AE58B15F-B7CB-5935-CA22-688AAB20D6B7}"/>
              </a:ext>
              <a:ext uri="{C183D7F6-B498-43B3-948B-1728B52AA6E4}">
                <adec:decorative xmlns:adec="http://schemas.microsoft.com/office/drawing/2017/decorative" val="1"/>
              </a:ext>
            </a:extLst>
          </p:cNvPr>
          <p:cNvSpPr/>
          <p:nvPr/>
        </p:nvSpPr>
        <p:spPr>
          <a:xfrm>
            <a:off x="6748204" y="4848419"/>
            <a:ext cx="4840265" cy="823880"/>
          </a:xfrm>
          <a:prstGeom prst="homePlate">
            <a:avLst/>
          </a:prstGeom>
          <a:solidFill>
            <a:srgbClr val="0057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E4A2139-0828-2611-04F1-4B7E3574DF8E}"/>
              </a:ext>
            </a:extLst>
          </p:cNvPr>
          <p:cNvSpPr txBox="1"/>
          <p:nvPr/>
        </p:nvSpPr>
        <p:spPr>
          <a:xfrm>
            <a:off x="6952066" y="4960217"/>
            <a:ext cx="4075665" cy="646331"/>
          </a:xfrm>
          <a:prstGeom prst="rect">
            <a:avLst/>
          </a:prstGeom>
          <a:noFill/>
        </p:spPr>
        <p:txBody>
          <a:bodyPr wrap="square" rtlCol="0">
            <a:spAutoFit/>
          </a:bodyPr>
          <a:lstStyle/>
          <a:p>
            <a:r>
              <a:rPr lang="en-US">
                <a:solidFill>
                  <a:schemeClr val="bg1"/>
                </a:solidFill>
                <a:latin typeface="Avenir Next LT Pro" panose="020B0504020202020204" pitchFamily="34" charset="77"/>
                <a:hlinkClick r:id="rId4">
                  <a:extLst>
                    <a:ext uri="{A12FA001-AC4F-418D-AE19-62706E023703}">
                      <ahyp:hlinkClr xmlns:ahyp="http://schemas.microsoft.com/office/drawing/2018/hyperlinkcolor" val="tx"/>
                    </a:ext>
                  </a:extLst>
                </a:hlinkClick>
              </a:rPr>
              <a:t>State as a Model Employer Task Force </a:t>
            </a:r>
            <a:r>
              <a:rPr lang="en-US">
                <a:solidFill>
                  <a:schemeClr val="bg1"/>
                </a:solidFill>
                <a:latin typeface="Avenir Next LT Pro" panose="020B0504020202020204" pitchFamily="34" charset="77"/>
              </a:rPr>
              <a:t>(formed in 2021)</a:t>
            </a:r>
          </a:p>
        </p:txBody>
      </p:sp>
      <p:sp>
        <p:nvSpPr>
          <p:cNvPr id="15" name="TextBox 14">
            <a:extLst>
              <a:ext uri="{FF2B5EF4-FFF2-40B4-BE49-F238E27FC236}">
                <a16:creationId xmlns:a16="http://schemas.microsoft.com/office/drawing/2014/main" id="{E16D3CBA-136A-A08E-45FD-DACB841B9005}"/>
              </a:ext>
            </a:extLst>
          </p:cNvPr>
          <p:cNvSpPr txBox="1"/>
          <p:nvPr/>
        </p:nvSpPr>
        <p:spPr>
          <a:xfrm>
            <a:off x="6959341" y="4145809"/>
            <a:ext cx="4075664" cy="371837"/>
          </a:xfrm>
          <a:prstGeom prst="rect">
            <a:avLst/>
          </a:prstGeom>
          <a:noFill/>
        </p:spPr>
        <p:txBody>
          <a:bodyPr wrap="square" rtlCol="0">
            <a:spAutoFit/>
          </a:bodyPr>
          <a:lstStyle/>
          <a:p>
            <a:pPr lvl="0"/>
            <a:r>
              <a:rPr lang="en-US">
                <a:solidFill>
                  <a:schemeClr val="bg1"/>
                </a:solidFill>
                <a:latin typeface="Avenir Next LT Pro" panose="020B0504020202020204" pitchFamily="34" charset="77"/>
                <a:hlinkClick r:id="rId5">
                  <a:extLst>
                    <a:ext uri="{A12FA001-AC4F-418D-AE19-62706E023703}">
                      <ahyp:hlinkClr xmlns:ahyp="http://schemas.microsoft.com/office/drawing/2018/hyperlinkcolor" val="tx"/>
                    </a:ext>
                  </a:extLst>
                </a:hlinkClick>
              </a:rPr>
              <a:t>Disability-inclusive telework policies</a:t>
            </a:r>
            <a:endParaRPr lang="en-US">
              <a:solidFill>
                <a:schemeClr val="bg1"/>
              </a:solidFill>
              <a:latin typeface="Avenir Next LT Pro" panose="020B0504020202020204" pitchFamily="34" charset="77"/>
            </a:endParaRPr>
          </a:p>
        </p:txBody>
      </p:sp>
      <p:sp>
        <p:nvSpPr>
          <p:cNvPr id="13" name="TextBox 12">
            <a:extLst>
              <a:ext uri="{FF2B5EF4-FFF2-40B4-BE49-F238E27FC236}">
                <a16:creationId xmlns:a16="http://schemas.microsoft.com/office/drawing/2014/main" id="{AA97E5FD-265F-98B7-35E4-DF0BF14D8F40}"/>
              </a:ext>
            </a:extLst>
          </p:cNvPr>
          <p:cNvSpPr txBox="1"/>
          <p:nvPr/>
        </p:nvSpPr>
        <p:spPr>
          <a:xfrm>
            <a:off x="6959340" y="3175196"/>
            <a:ext cx="4075665" cy="369332"/>
          </a:xfrm>
          <a:prstGeom prst="rect">
            <a:avLst/>
          </a:prstGeom>
          <a:noFill/>
        </p:spPr>
        <p:txBody>
          <a:bodyPr wrap="square" rtlCol="0">
            <a:spAutoFit/>
          </a:bodyPr>
          <a:lstStyle/>
          <a:p>
            <a:pPr lvl="0"/>
            <a:r>
              <a:rPr lang="en-US">
                <a:solidFill>
                  <a:schemeClr val="bg1"/>
                </a:solidFill>
                <a:latin typeface="Avenir Next LT Pro" panose="020B0504020202020204" pitchFamily="34" charset="77"/>
                <a:hlinkClick r:id="rId6">
                  <a:extLst>
                    <a:ext uri="{A12FA001-AC4F-418D-AE19-62706E023703}">
                      <ahyp:hlinkClr xmlns:ahyp="http://schemas.microsoft.com/office/drawing/2018/hyperlinkcolor" val="tx"/>
                    </a:ext>
                  </a:extLst>
                </a:hlinkClick>
              </a:rPr>
              <a:t>Provisional Hire Program</a:t>
            </a:r>
            <a:r>
              <a:rPr lang="en-US">
                <a:solidFill>
                  <a:schemeClr val="bg1"/>
                </a:solidFill>
                <a:latin typeface="Avenir Next LT Pro" panose="020B0504020202020204" pitchFamily="34" charset="77"/>
              </a:rPr>
              <a:t> (2014)</a:t>
            </a:r>
          </a:p>
        </p:txBody>
      </p:sp>
      <p:sp>
        <p:nvSpPr>
          <p:cNvPr id="9" name="TextBox 8">
            <a:extLst>
              <a:ext uri="{FF2B5EF4-FFF2-40B4-BE49-F238E27FC236}">
                <a16:creationId xmlns:a16="http://schemas.microsoft.com/office/drawing/2014/main" id="{681522F0-67C6-A0C8-BD98-EE08FCE8EE88}"/>
              </a:ext>
            </a:extLst>
          </p:cNvPr>
          <p:cNvSpPr txBox="1"/>
          <p:nvPr/>
        </p:nvSpPr>
        <p:spPr>
          <a:xfrm>
            <a:off x="6748204" y="2294518"/>
            <a:ext cx="5199283" cy="430887"/>
          </a:xfrm>
          <a:prstGeom prst="rect">
            <a:avLst/>
          </a:prstGeom>
          <a:noFill/>
        </p:spPr>
        <p:txBody>
          <a:bodyPr wrap="square" rtlCol="0">
            <a:spAutoFit/>
          </a:bodyPr>
          <a:lstStyle/>
          <a:p>
            <a:r>
              <a:rPr lang="en-US" sz="2200" b="1">
                <a:latin typeface="Avenir Next LT Pro" panose="020B0504020202020204" pitchFamily="34" charset="77"/>
              </a:rPr>
              <a:t>Survey Outcomes</a:t>
            </a:r>
            <a:endParaRPr lang="en-US" sz="2200">
              <a:latin typeface="Avenir Next LT Pro" panose="020B0504020202020204" pitchFamily="34" charset="77"/>
            </a:endParaRPr>
          </a:p>
        </p:txBody>
      </p:sp>
      <p:sp>
        <p:nvSpPr>
          <p:cNvPr id="2" name="TextBox 1">
            <a:extLst>
              <a:ext uri="{FF2B5EF4-FFF2-40B4-BE49-F238E27FC236}">
                <a16:creationId xmlns:a16="http://schemas.microsoft.com/office/drawing/2014/main" id="{710E829A-2C67-0925-1ED2-1E4A52076A6A}"/>
              </a:ext>
            </a:extLst>
          </p:cNvPr>
          <p:cNvSpPr txBox="1"/>
          <p:nvPr/>
        </p:nvSpPr>
        <p:spPr>
          <a:xfrm>
            <a:off x="586373" y="2325005"/>
            <a:ext cx="4832994" cy="2985433"/>
          </a:xfrm>
          <a:prstGeom prst="rect">
            <a:avLst/>
          </a:prstGeom>
          <a:noFill/>
        </p:spPr>
        <p:txBody>
          <a:bodyPr wrap="square" rtlCol="0">
            <a:spAutoFit/>
          </a:bodyPr>
          <a:lstStyle/>
          <a:p>
            <a:r>
              <a:rPr lang="en-US" sz="2200">
                <a:latin typeface="Avenir Next LT Pro" panose="020B0504020202020204" pitchFamily="34" charset="77"/>
              </a:rPr>
              <a:t>The Alaska Governor’s Council on Disabilities and Special Education surveyed state workers to </a:t>
            </a:r>
            <a:r>
              <a:rPr lang="en-US" sz="2400" b="1">
                <a:latin typeface="Avenir Next LT Pro" panose="020B0504020202020204" pitchFamily="34" charset="77"/>
              </a:rPr>
              <a:t>monitor the representation </a:t>
            </a:r>
            <a:r>
              <a:rPr lang="en-US" sz="2400">
                <a:latin typeface="Avenir Next LT Pro" panose="020B0504020202020204" pitchFamily="34" charset="77"/>
              </a:rPr>
              <a:t>of employees with disabilities in Alaska state government and </a:t>
            </a:r>
            <a:r>
              <a:rPr lang="en-US" sz="2400" b="1">
                <a:latin typeface="Avenir Next LT Pro" panose="020B0504020202020204" pitchFamily="34" charset="77"/>
              </a:rPr>
              <a:t>solicit recommendations </a:t>
            </a:r>
            <a:r>
              <a:rPr lang="en-US" sz="2400">
                <a:latin typeface="Avenir Next LT Pro" panose="020B0504020202020204" pitchFamily="34" charset="77"/>
              </a:rPr>
              <a:t>for improvement.</a:t>
            </a:r>
          </a:p>
        </p:txBody>
      </p:sp>
      <p:sp>
        <p:nvSpPr>
          <p:cNvPr id="3" name="TextBox 2">
            <a:extLst>
              <a:ext uri="{FF2B5EF4-FFF2-40B4-BE49-F238E27FC236}">
                <a16:creationId xmlns:a16="http://schemas.microsoft.com/office/drawing/2014/main" id="{7F674563-D2CC-0133-2230-C378D91A7AE8}"/>
              </a:ext>
            </a:extLst>
          </p:cNvPr>
          <p:cNvSpPr txBox="1"/>
          <p:nvPr/>
        </p:nvSpPr>
        <p:spPr>
          <a:xfrm>
            <a:off x="586373" y="1351758"/>
            <a:ext cx="10329277" cy="707886"/>
          </a:xfrm>
          <a:prstGeom prst="rect">
            <a:avLst/>
          </a:prstGeom>
          <a:noFill/>
        </p:spPr>
        <p:txBody>
          <a:bodyPr wrap="square" rtlCol="0">
            <a:spAutoFit/>
          </a:bodyPr>
          <a:lstStyle/>
          <a:p>
            <a:r>
              <a:rPr lang="en-US" sz="2000" i="1" dirty="0">
                <a:solidFill>
                  <a:srgbClr val="00579C"/>
                </a:solidFill>
                <a:latin typeface="Avenir Next LT Pro" panose="020B0504020202020204" pitchFamily="34" charset="77"/>
              </a:rPr>
              <a:t>Policy Option: Extending Diversity and Inclusion Initiatives – Implementing Annual Reporting Mechanisms and Surveys</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State Spotlight – Alaska </a:t>
            </a:r>
            <a:r>
              <a:rPr kumimoji="0" lang="en-US" sz="2800" b="1" i="0" u="none" strike="noStrike" kern="1200" cap="none" spc="0" normalizeH="0" baseline="0" noProof="0" dirty="0">
                <a:ln>
                  <a:noFill/>
                </a:ln>
                <a:solidFill>
                  <a:srgbClr val="00579C"/>
                </a:solidFill>
                <a:effectLst/>
                <a:uLnTx/>
                <a:uFillTx/>
                <a:latin typeface="Avenir Next LT Pro" panose="020B0504020202020204" pitchFamily="34" charset="77"/>
                <a:ea typeface="+mn-ea"/>
                <a:cs typeface="+mn-cs"/>
              </a:rPr>
              <a:t>Governor’s Council on Disabilities and Special Education Workforce Survey</a:t>
            </a:r>
          </a:p>
        </p:txBody>
      </p:sp>
    </p:spTree>
    <p:extLst>
      <p:ext uri="{BB962C8B-B14F-4D97-AF65-F5344CB8AC3E}">
        <p14:creationId xmlns:p14="http://schemas.microsoft.com/office/powerpoint/2010/main" val="2629668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D0C5E97-23ED-2F2F-237E-504A2FAD468F}"/>
              </a:ext>
            </a:extLst>
          </p:cNvPr>
          <p:cNvSpPr txBox="1"/>
          <p:nvPr/>
        </p:nvSpPr>
        <p:spPr>
          <a:xfrm>
            <a:off x="2361068" y="5190166"/>
            <a:ext cx="6954381" cy="646331"/>
          </a:xfrm>
          <a:prstGeom prst="rect">
            <a:avLst/>
          </a:prstGeom>
          <a:noFill/>
        </p:spPr>
        <p:txBody>
          <a:bodyPr wrap="square">
            <a:spAutoFit/>
          </a:bodyPr>
          <a:lstStyle/>
          <a:p>
            <a:pPr algn="ctr"/>
            <a:r>
              <a:rPr lang="en-US">
                <a:latin typeface="Avenir Next LT Pro" panose="020B0504020202020204" pitchFamily="34" charset="77"/>
              </a:rPr>
              <a:t>https://</a:t>
            </a:r>
            <a:r>
              <a:rPr lang="en-US" err="1">
                <a:latin typeface="Avenir Next LT Pro" panose="020B0504020202020204" pitchFamily="34" charset="77"/>
              </a:rPr>
              <a:t>seed.csg.org</a:t>
            </a:r>
            <a:r>
              <a:rPr lang="en-US">
                <a:latin typeface="Avenir Next LT Pro" panose="020B0504020202020204" pitchFamily="34" charset="77"/>
              </a:rPr>
              <a:t>/wp-content/uploads/2022/07/Accessible-</a:t>
            </a:r>
            <a:r>
              <a:rPr lang="en-US" err="1">
                <a:latin typeface="Avenir Next LT Pro" panose="020B0504020202020204" pitchFamily="34" charset="77"/>
              </a:rPr>
              <a:t>Final_SAME_SEED_Report.pdf</a:t>
            </a:r>
            <a:endParaRPr lang="en-US">
              <a:latin typeface="Avenir Next LT Pro" panose="020B0504020202020204" pitchFamily="34" charset="77"/>
            </a:endParaRPr>
          </a:p>
        </p:txBody>
      </p:sp>
      <p:pic>
        <p:nvPicPr>
          <p:cNvPr id="12" name="Picture 11" descr="Photo of a person sitting in a chair next to a person in a dress&#10;&#10;">
            <a:extLst>
              <a:ext uri="{FF2B5EF4-FFF2-40B4-BE49-F238E27FC236}">
                <a16:creationId xmlns:a16="http://schemas.microsoft.com/office/drawing/2014/main" id="{B1881ADC-B9A6-EAB8-6BC4-E37AF6D1E6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8124" y="1228079"/>
            <a:ext cx="2767368" cy="3607346"/>
          </a:xfrm>
          <a:prstGeom prst="rect">
            <a:avLst/>
          </a:prstGeom>
          <a:ln w="28575">
            <a:solidFill>
              <a:schemeClr val="tx1"/>
            </a:solidFill>
          </a:ln>
        </p:spPr>
      </p:pic>
      <p:pic>
        <p:nvPicPr>
          <p:cNvPr id="3" name="Picture 2">
            <a:extLst>
              <a:ext uri="{FF2B5EF4-FFF2-40B4-BE49-F238E27FC236}">
                <a16:creationId xmlns:a16="http://schemas.microsoft.com/office/drawing/2014/main" id="{D2C898A4-515C-0BB7-D862-9BBE6789F33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7220" y="1234430"/>
            <a:ext cx="2767368" cy="3600995"/>
          </a:xfrm>
          <a:prstGeom prst="rect">
            <a:avLst/>
          </a:prstGeom>
          <a:ln w="28575">
            <a:solidFill>
              <a:schemeClr val="tx1"/>
            </a:solidFill>
          </a:ln>
        </p:spPr>
      </p:pic>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586373" y="414269"/>
            <a:ext cx="1092257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Thank you!</a:t>
            </a:r>
            <a:endParaRPr kumimoji="0" lang="en-US" sz="2800" b="1" i="0" u="none" strike="noStrike" kern="1200" cap="none" spc="0" normalizeH="0" baseline="0" noProof="0" dirty="0">
              <a:ln>
                <a:noFill/>
              </a:ln>
              <a:solidFill>
                <a:srgbClr val="00579C"/>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589322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descr="Headshot Caption : Dina Klimkina&#10;Program Director​&#10;dklimkina@csg.org​&#10;">
            <a:extLst>
              <a:ext uri="{FF2B5EF4-FFF2-40B4-BE49-F238E27FC236}">
                <a16:creationId xmlns:a16="http://schemas.microsoft.com/office/drawing/2014/main" id="{D26B9F57-265B-2A6E-4423-90284F2D5AF5}"/>
              </a:ext>
            </a:extLst>
          </p:cNvPr>
          <p:cNvSpPr txBox="1"/>
          <p:nvPr/>
        </p:nvSpPr>
        <p:spPr>
          <a:xfrm>
            <a:off x="4218708" y="4725000"/>
            <a:ext cx="3754582" cy="646331"/>
          </a:xfrm>
          <a:prstGeom prst="rect">
            <a:avLst/>
          </a:prstGeom>
          <a:noFill/>
        </p:spPr>
        <p:txBody>
          <a:bodyPr wrap="square" rtlCol="0">
            <a:spAutoFit/>
          </a:bodyPr>
          <a:lstStyle/>
          <a:p>
            <a:pPr algn="ctr" fontAlgn="base"/>
            <a:r>
              <a:rPr lang="en-US" b="1" dirty="0">
                <a:latin typeface="Avenir Next LT Pro" panose="020B0504020202020204" pitchFamily="34" charset="77"/>
              </a:rPr>
              <a:t>Representative </a:t>
            </a:r>
            <a:r>
              <a:rPr lang="en-US" b="1" dirty="0" err="1">
                <a:latin typeface="Avenir Next LT Pro" panose="020B0504020202020204" pitchFamily="34" charset="77"/>
              </a:rPr>
              <a:t>Naquetta</a:t>
            </a:r>
            <a:r>
              <a:rPr lang="en-US" b="1" dirty="0">
                <a:latin typeface="Avenir Next LT Pro" panose="020B0504020202020204" pitchFamily="34" charset="77"/>
              </a:rPr>
              <a:t> Ricks</a:t>
            </a:r>
          </a:p>
          <a:p>
            <a:pPr algn="ctr" fontAlgn="base"/>
            <a:r>
              <a:rPr lang="en-US" dirty="0">
                <a:latin typeface="Avenir Next LT Pro" panose="020B0504020202020204" pitchFamily="34" charset="77"/>
              </a:rPr>
              <a:t>Colorado General Assembly</a:t>
            </a:r>
          </a:p>
        </p:txBody>
      </p:sp>
      <p:pic>
        <p:nvPicPr>
          <p:cNvPr id="22" name="Picture 21" descr="Headshot of Representative Naquetta Ricks">
            <a:extLst>
              <a:ext uri="{FF2B5EF4-FFF2-40B4-BE49-F238E27FC236}">
                <a16:creationId xmlns:a16="http://schemas.microsoft.com/office/drawing/2014/main" id="{DA7CFCD0-45B4-0E8C-21B8-A1932B8828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941" y="1889848"/>
            <a:ext cx="1894117" cy="2543136"/>
          </a:xfrm>
          <a:prstGeom prst="rect">
            <a:avLst/>
          </a:prstGeom>
          <a:effectLst>
            <a:softEdge rad="25400"/>
          </a:effectLst>
        </p:spPr>
      </p:pic>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Representative </a:t>
            </a:r>
            <a:r>
              <a:rPr kumimoji="0" lang="en-US" sz="3600" b="1" i="0" u="none" strike="noStrike" kern="1200" cap="none" spc="0" normalizeH="0" baseline="0" noProof="0" dirty="0" err="1">
                <a:ln>
                  <a:noFill/>
                </a:ln>
                <a:solidFill>
                  <a:srgbClr val="00579C"/>
                </a:solidFill>
                <a:effectLst/>
                <a:uLnTx/>
                <a:uFillTx/>
                <a:latin typeface="Avenir Next LT Pro"/>
                <a:ea typeface="+mn-ea"/>
                <a:cs typeface="+mn-cs"/>
              </a:rPr>
              <a:t>Naquetta</a:t>
            </a: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 Ricks</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209771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for the Council of State Governments, icon with the letters CSG.">
            <a:extLst>
              <a:ext uri="{FF2B5EF4-FFF2-40B4-BE49-F238E27FC236}">
                <a16:creationId xmlns:a16="http://schemas.microsoft.com/office/drawing/2014/main" id="{E5CF18E1-1648-BA11-1DFA-D01B586B5CD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83DAC979-840E-4C9F-EABD-4B5593762A3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descr="Headshot Caption: &#10;Dina Klimkina, &#10;Education and Workforce Policy Program Director&#10;The Council of State Governments &#10;">
            <a:extLst>
              <a:ext uri="{FF2B5EF4-FFF2-40B4-BE49-F238E27FC236}">
                <a16:creationId xmlns:a16="http://schemas.microsoft.com/office/drawing/2014/main" id="{055CD441-5F00-CF4D-A115-1FC7051179F1}"/>
              </a:ext>
            </a:extLst>
          </p:cNvPr>
          <p:cNvSpPr txBox="1"/>
          <p:nvPr/>
        </p:nvSpPr>
        <p:spPr>
          <a:xfrm>
            <a:off x="4141694" y="4245293"/>
            <a:ext cx="3908612" cy="1200329"/>
          </a:xfrm>
          <a:prstGeom prst="rect">
            <a:avLst/>
          </a:prstGeom>
          <a:noFill/>
        </p:spPr>
        <p:txBody>
          <a:bodyPr wrap="square" lIns="91440" tIns="45720" rIns="91440" bIns="45720" rtlCol="0" anchor="t">
            <a:spAutoFit/>
          </a:bodyPr>
          <a:lstStyle/>
          <a:p>
            <a:pPr algn="ctr"/>
            <a:r>
              <a:rPr lang="en-US" b="1" dirty="0">
                <a:latin typeface="Avenir Next LT Pro"/>
              </a:rPr>
              <a:t>Elise Gurney</a:t>
            </a:r>
            <a:endParaRPr lang="en-US" dirty="0">
              <a:latin typeface="Avenir Next LT Pro" panose="020B0504020202020204" pitchFamily="34" charset="77"/>
            </a:endParaRPr>
          </a:p>
          <a:p>
            <a:pPr algn="ctr"/>
            <a:r>
              <a:rPr lang="en-US" dirty="0">
                <a:latin typeface="Avenir Next LT Pro"/>
              </a:rPr>
              <a:t>Project Manager</a:t>
            </a:r>
            <a:endParaRPr lang="en-US" dirty="0">
              <a:latin typeface="Avenir Next LT Pro" panose="020B0504020202020204" pitchFamily="34" charset="77"/>
            </a:endParaRPr>
          </a:p>
          <a:p>
            <a:pPr algn="ctr"/>
            <a:r>
              <a:rPr lang="en-US" dirty="0">
                <a:latin typeface="Avenir Next LT Pro" panose="020B0504020202020204" pitchFamily="34" charset="77"/>
              </a:rPr>
              <a:t>The Council of State Governments</a:t>
            </a:r>
          </a:p>
          <a:p>
            <a:pPr algn="ctr"/>
            <a:r>
              <a:rPr lang="en-US" dirty="0">
                <a:latin typeface="Avenir Next LT Pro" panose="020B0504020202020204" pitchFamily="34" charset="77"/>
              </a:rPr>
              <a:t>Center of Innovation </a:t>
            </a:r>
          </a:p>
        </p:txBody>
      </p:sp>
      <p:sp>
        <p:nvSpPr>
          <p:cNvPr id="10" name="Oval 9" descr="Headshot of Elise Gurney &#10;">
            <a:extLst>
              <a:ext uri="{FF2B5EF4-FFF2-40B4-BE49-F238E27FC236}">
                <a16:creationId xmlns:a16="http://schemas.microsoft.com/office/drawing/2014/main" id="{6401FB24-2BC5-F4F6-C164-A0A90F4C5419}"/>
              </a:ext>
              <a:ext uri="{C183D7F6-B498-43B3-948B-1728B52AA6E4}">
                <adec:decorative xmlns:adec="http://schemas.microsoft.com/office/drawing/2017/decorative" val="0"/>
              </a:ext>
            </a:extLst>
          </p:cNvPr>
          <p:cNvSpPr/>
          <p:nvPr/>
        </p:nvSpPr>
        <p:spPr>
          <a:xfrm>
            <a:off x="4918213" y="1410221"/>
            <a:ext cx="2355574" cy="224055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descr="Slide Title - Welcome!">
            <a:extLst>
              <a:ext uri="{FF2B5EF4-FFF2-40B4-BE49-F238E27FC236}">
                <a16:creationId xmlns:a16="http://schemas.microsoft.com/office/drawing/2014/main" id="{95242669-81E5-3605-2F92-4CB7FB892B58}"/>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Welcome!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02906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8"/>
          <p:cNvSpPr txBox="1">
            <a:spLocks noGrp="1"/>
          </p:cNvSpPr>
          <p:nvPr>
            <p:ph type="title"/>
          </p:nvPr>
        </p:nvSpPr>
        <p:spPr>
          <a:xfrm>
            <a:off x="7332400" y="2264900"/>
            <a:ext cx="4859600" cy="1116000"/>
          </a:xfrm>
          <a:prstGeom prst="rect">
            <a:avLst/>
          </a:prstGeom>
        </p:spPr>
        <p:txBody>
          <a:bodyPr spcFirstLastPara="1" vert="horz" wrap="square" lIns="91433" tIns="45700" rIns="91433" bIns="45700" rtlCol="0" anchor="b" anchorCtr="0">
            <a:noAutofit/>
          </a:bodyPr>
          <a:lstStyle/>
          <a:p>
            <a:pPr algn="ctr">
              <a:buClr>
                <a:schemeClr val="dk2"/>
              </a:buClr>
            </a:pPr>
            <a:r>
              <a:rPr lang="en" sz="3333" b="1" dirty="0">
                <a:latin typeface="Roboto" panose="02000000000000000000" pitchFamily="2" charset="0"/>
                <a:ea typeface="Roboto" panose="02000000000000000000" pitchFamily="2" charset="0"/>
              </a:rPr>
              <a:t>State as a Model Employer Policies &amp; Practices: Colorado</a:t>
            </a:r>
            <a:r>
              <a:rPr lang="en" sz="3067" b="1" dirty="0">
                <a:latin typeface="Roboto" panose="02000000000000000000" pitchFamily="2" charset="0"/>
                <a:ea typeface="Roboto" panose="02000000000000000000" pitchFamily="2" charset="0"/>
              </a:rPr>
              <a:t> </a:t>
            </a:r>
            <a:endParaRPr sz="3067" b="1" dirty="0">
              <a:latin typeface="Roboto" panose="02000000000000000000" pitchFamily="2" charset="0"/>
              <a:ea typeface="Roboto" panose="02000000000000000000" pitchFamily="2" charset="0"/>
            </a:endParaRPr>
          </a:p>
          <a:p>
            <a:endParaRPr sz="3067" dirty="0"/>
          </a:p>
        </p:txBody>
      </p:sp>
      <p:sp>
        <p:nvSpPr>
          <p:cNvPr id="524" name="Google Shape;524;p58"/>
          <p:cNvSpPr txBox="1">
            <a:spLocks noGrp="1"/>
          </p:cNvSpPr>
          <p:nvPr>
            <p:ph type="title"/>
          </p:nvPr>
        </p:nvSpPr>
        <p:spPr>
          <a:xfrm>
            <a:off x="7794667" y="3037300"/>
            <a:ext cx="4250400" cy="1286400"/>
          </a:xfrm>
          <a:prstGeom prst="rect">
            <a:avLst/>
          </a:prstGeom>
          <a:noFill/>
          <a:ln>
            <a:noFill/>
          </a:ln>
        </p:spPr>
        <p:txBody>
          <a:bodyPr spcFirstLastPara="1" vert="horz" wrap="square" lIns="91433" tIns="45700" rIns="91433" bIns="45700" rtlCol="0" anchor="ctr" anchorCtr="0">
            <a:noAutofit/>
          </a:bodyPr>
          <a:lstStyle/>
          <a:p>
            <a:pPr algn="ctr">
              <a:buClr>
                <a:schemeClr val="dk2"/>
              </a:buClr>
            </a:pPr>
            <a:endParaRPr b="1" dirty="0">
              <a:latin typeface="Roboto" panose="02000000000000000000" pitchFamily="2" charset="0"/>
              <a:ea typeface="Roboto" panose="02000000000000000000" pitchFamily="2" charset="0"/>
            </a:endParaRPr>
          </a:p>
          <a:p>
            <a:pPr algn="ctr">
              <a:buClr>
                <a:schemeClr val="dk2"/>
              </a:buClr>
            </a:pPr>
            <a:r>
              <a:rPr lang="en" sz="3067" b="1" dirty="0">
                <a:latin typeface="Roboto" panose="02000000000000000000" pitchFamily="2" charset="0"/>
                <a:ea typeface="Roboto" panose="02000000000000000000" pitchFamily="2" charset="0"/>
              </a:rPr>
              <a:t>Rep. </a:t>
            </a:r>
            <a:r>
              <a:rPr lang="en" sz="3067" b="1" dirty="0" err="1">
                <a:latin typeface="Roboto" panose="02000000000000000000" pitchFamily="2" charset="0"/>
                <a:ea typeface="Roboto" panose="02000000000000000000" pitchFamily="2" charset="0"/>
              </a:rPr>
              <a:t>Naquetta</a:t>
            </a:r>
            <a:r>
              <a:rPr lang="en" sz="3067" b="1" dirty="0">
                <a:latin typeface="Roboto" panose="02000000000000000000" pitchFamily="2" charset="0"/>
                <a:ea typeface="Roboto" panose="02000000000000000000" pitchFamily="2" charset="0"/>
              </a:rPr>
              <a:t> Ricks</a:t>
            </a:r>
            <a:endParaRPr sz="3067" b="1" dirty="0">
              <a:latin typeface="Roboto" panose="02000000000000000000" pitchFamily="2" charset="0"/>
              <a:ea typeface="Roboto" panose="02000000000000000000" pitchFamily="2" charset="0"/>
            </a:endParaRPr>
          </a:p>
          <a:p>
            <a:pPr algn="ctr">
              <a:buClr>
                <a:schemeClr val="dk2"/>
              </a:buClr>
            </a:pPr>
            <a:r>
              <a:rPr lang="en" sz="3067" b="1" dirty="0">
                <a:latin typeface="Roboto" panose="02000000000000000000" pitchFamily="2" charset="0"/>
                <a:ea typeface="Roboto" panose="02000000000000000000" pitchFamily="2" charset="0"/>
              </a:rPr>
              <a:t>Colorado HD-40</a:t>
            </a:r>
            <a:endParaRPr sz="3067" b="1" dirty="0">
              <a:latin typeface="Roboto" panose="02000000000000000000" pitchFamily="2" charset="0"/>
              <a:ea typeface="Roboto" panose="02000000000000000000" pitchFamily="2" charset="0"/>
            </a:endParaRPr>
          </a:p>
        </p:txBody>
      </p:sp>
      <p:pic>
        <p:nvPicPr>
          <p:cNvPr id="525" name="Google Shape;525;p58" descr="Picture: Colorado skyline"/>
          <p:cNvPicPr preferRelativeResize="0"/>
          <p:nvPr/>
        </p:nvPicPr>
        <p:blipFill>
          <a:blip r:embed="rId3">
            <a:alphaModFix/>
          </a:blip>
          <a:stretch>
            <a:fillRect/>
          </a:stretch>
        </p:blipFill>
        <p:spPr>
          <a:xfrm>
            <a:off x="345901" y="937334"/>
            <a:ext cx="7192665" cy="4983333"/>
          </a:xfrm>
          <a:prstGeom prst="rect">
            <a:avLst/>
          </a:prstGeom>
          <a:noFill/>
          <a:ln>
            <a:noFill/>
          </a:ln>
        </p:spPr>
      </p:pic>
    </p:spTree>
    <p:extLst>
      <p:ext uri="{BB962C8B-B14F-4D97-AF65-F5344CB8AC3E}">
        <p14:creationId xmlns:p14="http://schemas.microsoft.com/office/powerpoint/2010/main" val="4066356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9">
            <a:extLst>
              <a:ext uri="{C183D7F6-B498-43B3-948B-1728B52AA6E4}">
                <adec:decorative xmlns:adec="http://schemas.microsoft.com/office/drawing/2017/decorative" val="1"/>
              </a:ext>
            </a:extLst>
          </p:cNvPr>
          <p:cNvSpPr/>
          <p:nvPr/>
        </p:nvSpPr>
        <p:spPr>
          <a:xfrm>
            <a:off x="2631733" y="0"/>
            <a:ext cx="35412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31" name="Google Shape;531;p59">
            <a:extLst>
              <a:ext uri="{C183D7F6-B498-43B3-948B-1728B52AA6E4}">
                <adec:decorative xmlns:adec="http://schemas.microsoft.com/office/drawing/2017/decorative" val="1"/>
              </a:ext>
            </a:extLst>
          </p:cNvPr>
          <p:cNvSpPr/>
          <p:nvPr/>
        </p:nvSpPr>
        <p:spPr>
          <a:xfrm rot="-984884">
            <a:off x="9592523"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32" name="Google Shape;532;p59">
            <a:extLst>
              <a:ext uri="{C183D7F6-B498-43B3-948B-1728B52AA6E4}">
                <adec:decorative xmlns:adec="http://schemas.microsoft.com/office/drawing/2017/decorative" val="1"/>
              </a:ext>
            </a:extLst>
          </p:cNvPr>
          <p:cNvSpPr/>
          <p:nvPr/>
        </p:nvSpPr>
        <p:spPr>
          <a:xfrm rot="984884" flipH="1">
            <a:off x="8214371"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33" name="Google Shape;533;p59">
            <a:extLst>
              <a:ext uri="{C183D7F6-B498-43B3-948B-1728B52AA6E4}">
                <adec:decorative xmlns:adec="http://schemas.microsoft.com/office/drawing/2017/decorative" val="1"/>
              </a:ext>
            </a:extLst>
          </p:cNvPr>
          <p:cNvSpPr/>
          <p:nvPr/>
        </p:nvSpPr>
        <p:spPr>
          <a:xfrm rot="-984884">
            <a:off x="6845506"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34" name="Google Shape;534;p59">
            <a:extLst>
              <a:ext uri="{C183D7F6-B498-43B3-948B-1728B52AA6E4}">
                <adec:decorative xmlns:adec="http://schemas.microsoft.com/office/drawing/2017/decorative" val="1"/>
              </a:ext>
            </a:extLst>
          </p:cNvPr>
          <p:cNvSpPr/>
          <p:nvPr/>
        </p:nvSpPr>
        <p:spPr>
          <a:xfrm rot="984884" flipH="1">
            <a:off x="5471312"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35" name="Google Shape;535;p59">
            <a:extLst>
              <a:ext uri="{C183D7F6-B498-43B3-948B-1728B52AA6E4}">
                <adec:decorative xmlns:adec="http://schemas.microsoft.com/office/drawing/2017/decorative" val="1"/>
              </a:ext>
            </a:extLst>
          </p:cNvPr>
          <p:cNvSpPr/>
          <p:nvPr/>
        </p:nvSpPr>
        <p:spPr>
          <a:xfrm rot="-984884">
            <a:off x="4107951"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solidFill>
                <a:srgbClr val="701C7F"/>
              </a:solidFill>
            </a:endParaRPr>
          </a:p>
        </p:txBody>
      </p:sp>
      <p:sp>
        <p:nvSpPr>
          <p:cNvPr id="536" name="Google Shape;536;p59">
            <a:extLst>
              <a:ext uri="{C183D7F6-B498-43B3-948B-1728B52AA6E4}">
                <adec:decorative xmlns:adec="http://schemas.microsoft.com/office/drawing/2017/decorative" val="1"/>
              </a:ext>
            </a:extLst>
          </p:cNvPr>
          <p:cNvSpPr/>
          <p:nvPr/>
        </p:nvSpPr>
        <p:spPr>
          <a:xfrm rot="984884" flipH="1">
            <a:off x="2733743" y="3419141"/>
            <a:ext cx="1489093" cy="77201"/>
          </a:xfrm>
          <a:prstGeom prst="roundRect">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grpSp>
        <p:nvGrpSpPr>
          <p:cNvPr id="580" name="Google Shape;580;p59" descr="Timeline: 2022, CDLE launched the Disability Hiring Preference Pilot, created by SB21-095"/>
          <p:cNvGrpSpPr/>
          <p:nvPr/>
        </p:nvGrpSpPr>
        <p:grpSpPr>
          <a:xfrm>
            <a:off x="9833253" y="1738009"/>
            <a:ext cx="2283600" cy="1662339"/>
            <a:chOff x="3123140" y="1221570"/>
            <a:chExt cx="1712700" cy="1246754"/>
          </a:xfrm>
        </p:grpSpPr>
        <p:sp>
          <p:nvSpPr>
            <p:cNvPr id="581" name="Google Shape;581;p59">
              <a:extLst>
                <a:ext uri="{C183D7F6-B498-43B3-948B-1728B52AA6E4}">
                  <adec:decorative xmlns:adec="http://schemas.microsoft.com/office/drawing/2017/decorative" val="1"/>
                </a:ext>
              </a:extLst>
            </p:cNvPr>
            <p:cNvSpPr/>
            <p:nvPr/>
          </p:nvSpPr>
          <p:spPr>
            <a:xfrm rot="-1789476">
              <a:off x="389925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82" name="Google Shape;582;p59"/>
            <p:cNvSpPr txBox="1"/>
            <p:nvPr/>
          </p:nvSpPr>
          <p:spPr>
            <a:xfrm>
              <a:off x="3635571" y="1986924"/>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5E5E5E"/>
                  </a:solidFill>
                  <a:latin typeface="Roboto"/>
                  <a:ea typeface="Roboto"/>
                  <a:cs typeface="Roboto"/>
                  <a:sym typeface="Roboto"/>
                </a:rPr>
                <a:t>2022</a:t>
              </a:r>
              <a:endParaRPr sz="1067" b="1">
                <a:solidFill>
                  <a:srgbClr val="5E5E5E"/>
                </a:solidFill>
                <a:latin typeface="Roboto"/>
                <a:ea typeface="Roboto"/>
                <a:cs typeface="Roboto"/>
                <a:sym typeface="Roboto"/>
              </a:endParaRPr>
            </a:p>
          </p:txBody>
        </p:sp>
        <p:sp>
          <p:nvSpPr>
            <p:cNvPr id="583" name="Google Shape;583;p59">
              <a:extLst>
                <a:ext uri="{C183D7F6-B498-43B3-948B-1728B52AA6E4}">
                  <adec:decorative xmlns:adec="http://schemas.microsoft.com/office/drawing/2017/decorative" val="1"/>
                </a:ext>
              </a:extLst>
            </p:cNvPr>
            <p:cNvSpPr/>
            <p:nvPr/>
          </p:nvSpPr>
          <p:spPr>
            <a:xfrm>
              <a:off x="3123140"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84" name="Google Shape;584;p59">
              <a:extLst>
                <a:ext uri="{C183D7F6-B498-43B3-948B-1728B52AA6E4}">
                  <adec:decorative xmlns:adec="http://schemas.microsoft.com/office/drawing/2017/decorative" val="1"/>
                </a:ext>
              </a:extLst>
            </p:cNvPr>
            <p:cNvSpPr/>
            <p:nvPr/>
          </p:nvSpPr>
          <p:spPr>
            <a:xfrm rot="10800000">
              <a:off x="3934465"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85" name="Google Shape;585;p59"/>
            <p:cNvSpPr txBox="1"/>
            <p:nvPr/>
          </p:nvSpPr>
          <p:spPr>
            <a:xfrm>
              <a:off x="3178290" y="1261007"/>
              <a:ext cx="1624200" cy="6246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200" b="1" dirty="0">
                  <a:solidFill>
                    <a:schemeClr val="lt1"/>
                  </a:solidFill>
                  <a:latin typeface="Roboto"/>
                  <a:ea typeface="Roboto"/>
                  <a:cs typeface="Roboto"/>
                  <a:sym typeface="Roboto"/>
                </a:rPr>
                <a:t>CDLE launched the Disability Hiring Preference Pilot, created by SB21-095</a:t>
              </a:r>
              <a:endParaRPr sz="1200" b="1" dirty="0">
                <a:solidFill>
                  <a:schemeClr val="lt1"/>
                </a:solidFill>
              </a:endParaRPr>
            </a:p>
          </p:txBody>
        </p:sp>
      </p:grpSp>
      <p:grpSp>
        <p:nvGrpSpPr>
          <p:cNvPr id="567" name="Google Shape;567;p59" descr="Timeline: 2021, the Office of the Lt. Governor expanded their disability focus by adding to the team"/>
          <p:cNvGrpSpPr/>
          <p:nvPr/>
        </p:nvGrpSpPr>
        <p:grpSpPr>
          <a:xfrm>
            <a:off x="8501137" y="3500218"/>
            <a:ext cx="2283600" cy="1640953"/>
            <a:chOff x="6282830" y="2543425"/>
            <a:chExt cx="1712700" cy="1230715"/>
          </a:xfrm>
        </p:grpSpPr>
        <p:sp>
          <p:nvSpPr>
            <p:cNvPr id="568" name="Google Shape;568;p59">
              <a:extLst>
                <a:ext uri="{C183D7F6-B498-43B3-948B-1728B52AA6E4}">
                  <adec:decorative xmlns:adec="http://schemas.microsoft.com/office/drawing/2017/decorative" val="1"/>
                </a:ext>
              </a:extLst>
            </p:cNvPr>
            <p:cNvSpPr/>
            <p:nvPr/>
          </p:nvSpPr>
          <p:spPr>
            <a:xfrm rot="-1789476">
              <a:off x="7058947" y="2572699"/>
              <a:ext cx="160451" cy="160451"/>
            </a:xfrm>
            <a:prstGeom prst="ellipse">
              <a:avLst/>
            </a:prstGeom>
            <a:solidFill>
              <a:schemeClr val="lt1"/>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9" name="Google Shape;569;p59"/>
            <p:cNvSpPr txBox="1"/>
            <p:nvPr/>
          </p:nvSpPr>
          <p:spPr>
            <a:xfrm>
              <a:off x="6782819" y="2737212"/>
              <a:ext cx="696900" cy="276000"/>
            </a:xfrm>
            <a:prstGeom prst="rect">
              <a:avLst/>
            </a:prstGeom>
            <a:solidFill>
              <a:schemeClr val="lt1"/>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5E5E5E"/>
                  </a:solidFill>
                  <a:latin typeface="Roboto"/>
                  <a:ea typeface="Roboto"/>
                  <a:cs typeface="Roboto"/>
                  <a:sym typeface="Roboto"/>
                </a:rPr>
                <a:t>2021</a:t>
              </a:r>
              <a:endParaRPr sz="1067" b="1">
                <a:solidFill>
                  <a:srgbClr val="5E5E5E"/>
                </a:solidFill>
                <a:latin typeface="Roboto"/>
                <a:ea typeface="Roboto"/>
                <a:cs typeface="Roboto"/>
                <a:sym typeface="Roboto"/>
              </a:endParaRPr>
            </a:p>
          </p:txBody>
        </p:sp>
        <p:sp>
          <p:nvSpPr>
            <p:cNvPr id="570" name="Google Shape;570;p59">
              <a:extLst>
                <a:ext uri="{C183D7F6-B498-43B3-948B-1728B52AA6E4}">
                  <adec:decorative xmlns:adec="http://schemas.microsoft.com/office/drawing/2017/decorative" val="1"/>
                </a:ext>
              </a:extLst>
            </p:cNvPr>
            <p:cNvSpPr/>
            <p:nvPr/>
          </p:nvSpPr>
          <p:spPr>
            <a:xfrm>
              <a:off x="628283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71" name="Google Shape;571;p59"/>
            <p:cNvSpPr txBox="1"/>
            <p:nvPr/>
          </p:nvSpPr>
          <p:spPr>
            <a:xfrm>
              <a:off x="6319180" y="3110090"/>
              <a:ext cx="1624200" cy="6246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chemeClr val="lt1"/>
                  </a:solidFill>
                  <a:latin typeface="Roboto"/>
                  <a:ea typeface="Roboto"/>
                  <a:cs typeface="Roboto"/>
                  <a:sym typeface="Roboto"/>
                </a:rPr>
                <a:t>The Office of the Lt. Governor expanded their disability focus by adding to the team</a:t>
              </a:r>
              <a:endParaRPr sz="1067" b="1">
                <a:solidFill>
                  <a:schemeClr val="lt1"/>
                </a:solidFill>
              </a:endParaRPr>
            </a:p>
          </p:txBody>
        </p:sp>
        <p:sp>
          <p:nvSpPr>
            <p:cNvPr id="572" name="Google Shape;572;p59">
              <a:extLst>
                <a:ext uri="{C183D7F6-B498-43B3-948B-1728B52AA6E4}">
                  <adec:decorative xmlns:adec="http://schemas.microsoft.com/office/drawing/2017/decorative" val="1"/>
                </a:ext>
              </a:extLst>
            </p:cNvPr>
            <p:cNvSpPr/>
            <p:nvPr/>
          </p:nvSpPr>
          <p:spPr>
            <a:xfrm>
              <a:off x="709418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grpSp>
      <p:sp>
        <p:nvSpPr>
          <p:cNvPr id="579" name="Google Shape;579;p59"/>
          <p:cNvSpPr txBox="1"/>
          <p:nvPr/>
        </p:nvSpPr>
        <p:spPr>
          <a:xfrm>
            <a:off x="7134667" y="745467"/>
            <a:ext cx="2283600" cy="8920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200" b="1" dirty="0">
                <a:solidFill>
                  <a:schemeClr val="lt1"/>
                </a:solidFill>
                <a:latin typeface="Roboto"/>
                <a:ea typeface="Roboto"/>
                <a:cs typeface="Roboto"/>
                <a:sym typeface="Roboto"/>
              </a:rPr>
              <a:t>The Office of the Lt. Governor hired a full-time Disability Policy Advisor </a:t>
            </a:r>
            <a:endParaRPr sz="1200" b="1" dirty="0">
              <a:solidFill>
                <a:schemeClr val="lt1"/>
              </a:solidFill>
            </a:endParaRPr>
          </a:p>
        </p:txBody>
      </p:sp>
      <p:grpSp>
        <p:nvGrpSpPr>
          <p:cNvPr id="561" name="Google Shape;561;p59" descr="Timeline: 2020, The Governor issued Executive Order 2020 175 to address Equity, Diversity and Inclusion"/>
          <p:cNvGrpSpPr/>
          <p:nvPr/>
        </p:nvGrpSpPr>
        <p:grpSpPr>
          <a:xfrm>
            <a:off x="7134660" y="1737743"/>
            <a:ext cx="2283600" cy="1662339"/>
            <a:chOff x="5201245" y="1221570"/>
            <a:chExt cx="1712700" cy="1246754"/>
          </a:xfrm>
        </p:grpSpPr>
        <p:sp>
          <p:nvSpPr>
            <p:cNvPr id="562" name="Google Shape;562;p59">
              <a:extLst>
                <a:ext uri="{C183D7F6-B498-43B3-948B-1728B52AA6E4}">
                  <adec:decorative xmlns:adec="http://schemas.microsoft.com/office/drawing/2017/decorative" val="1"/>
                </a:ext>
              </a:extLst>
            </p:cNvPr>
            <p:cNvSpPr/>
            <p:nvPr/>
          </p:nvSpPr>
          <p:spPr>
            <a:xfrm rot="-1789476">
              <a:off x="5977648" y="2278597"/>
              <a:ext cx="160451" cy="160451"/>
            </a:xfrm>
            <a:prstGeom prst="ellipse">
              <a:avLst/>
            </a:prstGeom>
            <a:solidFill>
              <a:schemeClr val="lt1"/>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63" name="Google Shape;563;p59"/>
            <p:cNvSpPr txBox="1"/>
            <p:nvPr/>
          </p:nvSpPr>
          <p:spPr>
            <a:xfrm>
              <a:off x="5721781" y="1986924"/>
              <a:ext cx="696900" cy="276000"/>
            </a:xfrm>
            <a:prstGeom prst="rect">
              <a:avLst/>
            </a:prstGeom>
            <a:solidFill>
              <a:schemeClr val="lt1"/>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5E5E5E"/>
                  </a:solidFill>
                  <a:latin typeface="Roboto"/>
                  <a:ea typeface="Roboto"/>
                  <a:cs typeface="Roboto"/>
                  <a:sym typeface="Roboto"/>
                </a:rPr>
                <a:t>2020</a:t>
              </a:r>
              <a:endParaRPr sz="1067" b="1">
                <a:solidFill>
                  <a:srgbClr val="5E5E5E"/>
                </a:solidFill>
                <a:latin typeface="Roboto"/>
                <a:ea typeface="Roboto"/>
                <a:cs typeface="Roboto"/>
                <a:sym typeface="Roboto"/>
              </a:endParaRPr>
            </a:p>
          </p:txBody>
        </p:sp>
        <p:sp>
          <p:nvSpPr>
            <p:cNvPr id="564" name="Google Shape;564;p59"/>
            <p:cNvSpPr/>
            <p:nvPr/>
          </p:nvSpPr>
          <p:spPr>
            <a:xfrm>
              <a:off x="5201245"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65" name="Google Shape;565;p59">
              <a:extLst>
                <a:ext uri="{C183D7F6-B498-43B3-948B-1728B52AA6E4}">
                  <adec:decorative xmlns:adec="http://schemas.microsoft.com/office/drawing/2017/decorative" val="1"/>
                </a:ext>
              </a:extLst>
            </p:cNvPr>
            <p:cNvSpPr/>
            <p:nvPr/>
          </p:nvSpPr>
          <p:spPr>
            <a:xfrm rot="10800000">
              <a:off x="6012570"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66" name="Google Shape;566;p59"/>
            <p:cNvSpPr txBox="1"/>
            <p:nvPr/>
          </p:nvSpPr>
          <p:spPr>
            <a:xfrm>
              <a:off x="5245495" y="1258770"/>
              <a:ext cx="1624200" cy="6246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chemeClr val="lt1"/>
                  </a:solidFill>
                  <a:latin typeface="Roboto"/>
                  <a:ea typeface="Roboto"/>
                  <a:cs typeface="Roboto"/>
                  <a:sym typeface="Roboto"/>
                </a:rPr>
                <a:t>The Governor issued Executive Order 2020 175 to address Equity, Diversity and Inclusion</a:t>
              </a:r>
              <a:endParaRPr sz="1067" b="1">
                <a:solidFill>
                  <a:schemeClr val="lt1"/>
                </a:solidFill>
              </a:endParaRPr>
            </a:p>
          </p:txBody>
        </p:sp>
      </p:grpSp>
      <p:grpSp>
        <p:nvGrpSpPr>
          <p:cNvPr id="543" name="Google Shape;543;p59" descr="Timeline: 2019, CDLE hired a full-time State Advisor on Disability Employment"/>
          <p:cNvGrpSpPr/>
          <p:nvPr/>
        </p:nvGrpSpPr>
        <p:grpSpPr>
          <a:xfrm>
            <a:off x="5767253" y="3500218"/>
            <a:ext cx="2283600" cy="1640953"/>
            <a:chOff x="4165140" y="2543425"/>
            <a:chExt cx="1712700" cy="1230715"/>
          </a:xfrm>
        </p:grpSpPr>
        <p:sp>
          <p:nvSpPr>
            <p:cNvPr id="544" name="Google Shape;544;p59">
              <a:extLst>
                <a:ext uri="{C183D7F6-B498-43B3-948B-1728B52AA6E4}">
                  <adec:decorative xmlns:adec="http://schemas.microsoft.com/office/drawing/2017/decorative" val="1"/>
                </a:ext>
              </a:extLst>
            </p:cNvPr>
            <p:cNvSpPr/>
            <p:nvPr/>
          </p:nvSpPr>
          <p:spPr>
            <a:xfrm rot="-1789476">
              <a:off x="4941257" y="2572699"/>
              <a:ext cx="160451" cy="160451"/>
            </a:xfrm>
            <a:prstGeom prst="ellipse">
              <a:avLst/>
            </a:prstGeom>
            <a:solidFill>
              <a:schemeClr val="lt1"/>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5" name="Google Shape;545;p59">
              <a:extLst>
                <a:ext uri="{C183D7F6-B498-43B3-948B-1728B52AA6E4}">
                  <adec:decorative xmlns:adec="http://schemas.microsoft.com/office/drawing/2017/decorative" val="1"/>
                </a:ext>
              </a:extLst>
            </p:cNvPr>
            <p:cNvSpPr txBox="1"/>
            <p:nvPr/>
          </p:nvSpPr>
          <p:spPr>
            <a:xfrm>
              <a:off x="4673054" y="2745874"/>
              <a:ext cx="696900" cy="276000"/>
            </a:xfrm>
            <a:prstGeom prst="rect">
              <a:avLst/>
            </a:prstGeom>
            <a:solidFill>
              <a:schemeClr val="lt1"/>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5E5E5E"/>
                  </a:solidFill>
                  <a:latin typeface="Roboto"/>
                  <a:ea typeface="Roboto"/>
                  <a:cs typeface="Roboto"/>
                  <a:sym typeface="Roboto"/>
                </a:rPr>
                <a:t>2019</a:t>
              </a:r>
              <a:endParaRPr sz="1067" b="1">
                <a:solidFill>
                  <a:srgbClr val="5E5E5E"/>
                </a:solidFill>
                <a:latin typeface="Roboto"/>
                <a:ea typeface="Roboto"/>
                <a:cs typeface="Roboto"/>
                <a:sym typeface="Roboto"/>
              </a:endParaRPr>
            </a:p>
          </p:txBody>
        </p:sp>
        <p:sp>
          <p:nvSpPr>
            <p:cNvPr id="546" name="Google Shape;546;p59">
              <a:extLst>
                <a:ext uri="{C183D7F6-B498-43B3-948B-1728B52AA6E4}">
                  <adec:decorative xmlns:adec="http://schemas.microsoft.com/office/drawing/2017/decorative" val="1"/>
                </a:ext>
              </a:extLst>
            </p:cNvPr>
            <p:cNvSpPr/>
            <p:nvPr/>
          </p:nvSpPr>
          <p:spPr>
            <a:xfrm>
              <a:off x="416514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47" name="Google Shape;547;p59"/>
            <p:cNvSpPr txBox="1"/>
            <p:nvPr/>
          </p:nvSpPr>
          <p:spPr>
            <a:xfrm>
              <a:off x="4209390" y="3107840"/>
              <a:ext cx="1624200" cy="6246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chemeClr val="lt1"/>
                  </a:solidFill>
                  <a:latin typeface="Roboto"/>
                  <a:ea typeface="Roboto"/>
                  <a:cs typeface="Roboto"/>
                  <a:sym typeface="Roboto"/>
                </a:rPr>
                <a:t>CDLE hired a full-time State Advisor on Disability Employment </a:t>
              </a:r>
              <a:endParaRPr sz="1067" b="1">
                <a:solidFill>
                  <a:schemeClr val="lt1"/>
                </a:solidFill>
              </a:endParaRPr>
            </a:p>
          </p:txBody>
        </p:sp>
        <p:sp>
          <p:nvSpPr>
            <p:cNvPr id="548" name="Google Shape;548;p59">
              <a:extLst>
                <a:ext uri="{C183D7F6-B498-43B3-948B-1728B52AA6E4}">
                  <adec:decorative xmlns:adec="http://schemas.microsoft.com/office/drawing/2017/decorative" val="1"/>
                </a:ext>
              </a:extLst>
            </p:cNvPr>
            <p:cNvSpPr/>
            <p:nvPr/>
          </p:nvSpPr>
          <p:spPr>
            <a:xfrm>
              <a:off x="497649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grpSp>
      <p:grpSp>
        <p:nvGrpSpPr>
          <p:cNvPr id="555" name="Google Shape;555;p59" descr="Timeline: 2018, The Governor's officer published the 2018 Community Living Report"/>
          <p:cNvGrpSpPr/>
          <p:nvPr/>
        </p:nvGrpSpPr>
        <p:grpSpPr>
          <a:xfrm>
            <a:off x="4377920" y="1737743"/>
            <a:ext cx="2283600" cy="1662339"/>
            <a:chOff x="3123140" y="1221570"/>
            <a:chExt cx="1712700" cy="1246754"/>
          </a:xfrm>
        </p:grpSpPr>
        <p:sp>
          <p:nvSpPr>
            <p:cNvPr id="556" name="Google Shape;556;p59">
              <a:extLst>
                <a:ext uri="{C183D7F6-B498-43B3-948B-1728B52AA6E4}">
                  <adec:decorative xmlns:adec="http://schemas.microsoft.com/office/drawing/2017/decorative" val="1"/>
                </a:ext>
              </a:extLst>
            </p:cNvPr>
            <p:cNvSpPr/>
            <p:nvPr/>
          </p:nvSpPr>
          <p:spPr>
            <a:xfrm rot="-1789476">
              <a:off x="3899258" y="2278597"/>
              <a:ext cx="160451" cy="160451"/>
            </a:xfrm>
            <a:prstGeom prst="ellipse">
              <a:avLst/>
            </a:prstGeom>
            <a:solidFill>
              <a:srgbClr val="FFFFFF"/>
            </a:solidFill>
            <a:ln w="38100" cap="flat" cmpd="sng">
              <a:solidFill>
                <a:srgbClr val="858585"/>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57" name="Google Shape;557;p59"/>
            <p:cNvSpPr txBox="1"/>
            <p:nvPr/>
          </p:nvSpPr>
          <p:spPr>
            <a:xfrm>
              <a:off x="3635571" y="1986924"/>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5E5E5E"/>
                  </a:solidFill>
                  <a:latin typeface="Roboto"/>
                  <a:ea typeface="Roboto"/>
                  <a:cs typeface="Roboto"/>
                  <a:sym typeface="Roboto"/>
                </a:rPr>
                <a:t>2018</a:t>
              </a:r>
              <a:endParaRPr sz="1067" b="1">
                <a:solidFill>
                  <a:srgbClr val="5E5E5E"/>
                </a:solidFill>
                <a:latin typeface="Roboto"/>
                <a:ea typeface="Roboto"/>
                <a:cs typeface="Roboto"/>
                <a:sym typeface="Roboto"/>
              </a:endParaRPr>
            </a:p>
          </p:txBody>
        </p:sp>
        <p:sp>
          <p:nvSpPr>
            <p:cNvPr id="558" name="Google Shape;558;p59">
              <a:extLst>
                <a:ext uri="{C183D7F6-B498-43B3-948B-1728B52AA6E4}">
                  <adec:decorative xmlns:adec="http://schemas.microsoft.com/office/drawing/2017/decorative" val="1"/>
                </a:ext>
              </a:extLst>
            </p:cNvPr>
            <p:cNvSpPr/>
            <p:nvPr/>
          </p:nvSpPr>
          <p:spPr>
            <a:xfrm>
              <a:off x="3123140"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59" name="Google Shape;559;p59">
              <a:extLst>
                <a:ext uri="{C183D7F6-B498-43B3-948B-1728B52AA6E4}">
                  <adec:decorative xmlns:adec="http://schemas.microsoft.com/office/drawing/2017/decorative" val="1"/>
                </a:ext>
              </a:extLst>
            </p:cNvPr>
            <p:cNvSpPr/>
            <p:nvPr/>
          </p:nvSpPr>
          <p:spPr>
            <a:xfrm rot="10800000">
              <a:off x="3934465"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60" name="Google Shape;560;p59"/>
            <p:cNvSpPr txBox="1"/>
            <p:nvPr/>
          </p:nvSpPr>
          <p:spPr>
            <a:xfrm>
              <a:off x="3178290" y="1261007"/>
              <a:ext cx="1624200" cy="624600"/>
            </a:xfrm>
            <a:prstGeom prst="rect">
              <a:avLst/>
            </a:prstGeom>
            <a:solidFill>
              <a:srgbClr val="701C7F"/>
            </a:solidFill>
            <a:ln>
              <a:noFill/>
            </a:ln>
          </p:spPr>
          <p:txBody>
            <a:bodyPr spcFirstLastPara="1" wrap="square" lIns="121900" tIns="121900" rIns="121900" bIns="121900" anchor="t" anchorCtr="0">
              <a:noAutofit/>
            </a:bodyPr>
            <a:lstStyle/>
            <a:p>
              <a:pPr algn="ctr">
                <a:lnSpc>
                  <a:spcPct val="115000"/>
                </a:lnSpc>
                <a:spcAft>
                  <a:spcPts val="2133"/>
                </a:spcAft>
              </a:pPr>
              <a:r>
                <a:rPr lang="en" sz="1200" b="1">
                  <a:solidFill>
                    <a:schemeClr val="lt1"/>
                  </a:solidFill>
                  <a:latin typeface="Roboto"/>
                  <a:ea typeface="Roboto"/>
                  <a:cs typeface="Roboto"/>
                  <a:sym typeface="Roboto"/>
                </a:rPr>
                <a:t>The Governor’s Office published the 2018 Community Living Report</a:t>
              </a:r>
              <a:endParaRPr sz="1200" b="1">
                <a:solidFill>
                  <a:schemeClr val="lt1"/>
                </a:solidFill>
              </a:endParaRPr>
            </a:p>
          </p:txBody>
        </p:sp>
      </p:grpSp>
      <p:grpSp>
        <p:nvGrpSpPr>
          <p:cNvPr id="574" name="Google Shape;574;p59" descr="Timeline: 2017, The Governor's offie hired a temporary Disability Policy Advisor focused on Olmstead compliance"/>
          <p:cNvGrpSpPr/>
          <p:nvPr/>
        </p:nvGrpSpPr>
        <p:grpSpPr>
          <a:xfrm>
            <a:off x="2974400" y="4824666"/>
            <a:ext cx="2342587" cy="1382572"/>
            <a:chOff x="2070500" y="2737212"/>
            <a:chExt cx="1756940" cy="1036929"/>
          </a:xfrm>
        </p:grpSpPr>
        <p:sp>
          <p:nvSpPr>
            <p:cNvPr id="575" name="Google Shape;575;p59">
              <a:extLst>
                <a:ext uri="{C183D7F6-B498-43B3-948B-1728B52AA6E4}">
                  <adec:decorative xmlns:adec="http://schemas.microsoft.com/office/drawing/2017/decorative" val="1"/>
                </a:ext>
              </a:extLst>
            </p:cNvPr>
            <p:cNvSpPr txBox="1"/>
            <p:nvPr/>
          </p:nvSpPr>
          <p:spPr>
            <a:xfrm>
              <a:off x="2622642" y="2737212"/>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endParaRPr sz="1067" b="1">
                <a:solidFill>
                  <a:srgbClr val="701C7F"/>
                </a:solidFill>
                <a:latin typeface="Roboto"/>
                <a:ea typeface="Roboto"/>
                <a:cs typeface="Roboto"/>
                <a:sym typeface="Roboto"/>
              </a:endParaRPr>
            </a:p>
          </p:txBody>
        </p:sp>
        <p:sp>
          <p:nvSpPr>
            <p:cNvPr id="576" name="Google Shape;576;p59">
              <a:extLst>
                <a:ext uri="{C183D7F6-B498-43B3-948B-1728B52AA6E4}">
                  <adec:decorative xmlns:adec="http://schemas.microsoft.com/office/drawing/2017/decorative" val="1"/>
                </a:ext>
              </a:extLst>
            </p:cNvPr>
            <p:cNvSpPr/>
            <p:nvPr/>
          </p:nvSpPr>
          <p:spPr>
            <a:xfrm>
              <a:off x="211474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77" name="Google Shape;577;p59"/>
            <p:cNvSpPr txBox="1"/>
            <p:nvPr/>
          </p:nvSpPr>
          <p:spPr>
            <a:xfrm>
              <a:off x="2070500" y="3028938"/>
              <a:ext cx="1712700" cy="7035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FFFFFF"/>
                  </a:solidFill>
                  <a:latin typeface="Roboto"/>
                  <a:ea typeface="Roboto"/>
                  <a:cs typeface="Roboto"/>
                  <a:sym typeface="Roboto"/>
                </a:rPr>
                <a:t>The Governor’s Office hired a temporary Disability Policy Advisor focused on Olmstead compliance </a:t>
              </a:r>
              <a:endParaRPr sz="1067" b="1">
                <a:solidFill>
                  <a:srgbClr val="FFFFFF"/>
                </a:solidFill>
              </a:endParaRPr>
            </a:p>
          </p:txBody>
        </p:sp>
        <p:sp>
          <p:nvSpPr>
            <p:cNvPr id="578" name="Google Shape;578;p59">
              <a:extLst>
                <a:ext uri="{C183D7F6-B498-43B3-948B-1728B52AA6E4}">
                  <adec:decorative xmlns:adec="http://schemas.microsoft.com/office/drawing/2017/decorative" val="1"/>
                </a:ext>
              </a:extLst>
            </p:cNvPr>
            <p:cNvSpPr/>
            <p:nvPr/>
          </p:nvSpPr>
          <p:spPr>
            <a:xfrm>
              <a:off x="292609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grpSp>
      <p:grpSp>
        <p:nvGrpSpPr>
          <p:cNvPr id="537" name="Google Shape;537;p59" descr="Timeline Box: 2017, EFAP submitted a recommendation to the GA for the State to become a Model Employer"/>
          <p:cNvGrpSpPr/>
          <p:nvPr/>
        </p:nvGrpSpPr>
        <p:grpSpPr>
          <a:xfrm>
            <a:off x="2974400" y="3500218"/>
            <a:ext cx="2342587" cy="1640953"/>
            <a:chOff x="2070500" y="2543425"/>
            <a:chExt cx="1756940" cy="1230715"/>
          </a:xfrm>
        </p:grpSpPr>
        <p:sp>
          <p:nvSpPr>
            <p:cNvPr id="538" name="Google Shape;538;p59"/>
            <p:cNvSpPr txBox="1"/>
            <p:nvPr/>
          </p:nvSpPr>
          <p:spPr>
            <a:xfrm>
              <a:off x="2622642" y="2737212"/>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701C7F"/>
                  </a:solidFill>
                  <a:latin typeface="Roboto"/>
                  <a:ea typeface="Roboto"/>
                  <a:cs typeface="Roboto"/>
                  <a:sym typeface="Roboto"/>
                </a:rPr>
                <a:t>2017</a:t>
              </a:r>
              <a:endParaRPr sz="1067" b="1">
                <a:solidFill>
                  <a:srgbClr val="701C7F"/>
                </a:solidFill>
                <a:latin typeface="Roboto"/>
                <a:ea typeface="Roboto"/>
                <a:cs typeface="Roboto"/>
                <a:sym typeface="Roboto"/>
              </a:endParaRPr>
            </a:p>
          </p:txBody>
        </p:sp>
        <p:sp>
          <p:nvSpPr>
            <p:cNvPr id="539" name="Google Shape;539;p59">
              <a:extLst>
                <a:ext uri="{C183D7F6-B498-43B3-948B-1728B52AA6E4}">
                  <adec:decorative xmlns:adec="http://schemas.microsoft.com/office/drawing/2017/decorative" val="1"/>
                </a:ext>
              </a:extLst>
            </p:cNvPr>
            <p:cNvSpPr/>
            <p:nvPr/>
          </p:nvSpPr>
          <p:spPr>
            <a:xfrm rot="-1789476">
              <a:off x="2888080" y="2572699"/>
              <a:ext cx="160451" cy="160451"/>
            </a:xfrm>
            <a:prstGeom prst="ellipse">
              <a:avLst/>
            </a:prstGeom>
            <a:solidFill>
              <a:schemeClr val="lt1"/>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540" name="Google Shape;540;p59">
              <a:extLst>
                <a:ext uri="{C183D7F6-B498-43B3-948B-1728B52AA6E4}">
                  <adec:decorative xmlns:adec="http://schemas.microsoft.com/office/drawing/2017/decorative" val="1"/>
                </a:ext>
              </a:extLst>
            </p:cNvPr>
            <p:cNvSpPr/>
            <p:nvPr/>
          </p:nvSpPr>
          <p:spPr>
            <a:xfrm>
              <a:off x="2114740" y="307064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41" name="Google Shape;541;p59">
              <a:extLst>
                <a:ext uri="{C183D7F6-B498-43B3-948B-1728B52AA6E4}">
                  <adec:decorative xmlns:adec="http://schemas.microsoft.com/office/drawing/2017/decorative" val="0"/>
                </a:ext>
              </a:extLst>
            </p:cNvPr>
            <p:cNvSpPr txBox="1"/>
            <p:nvPr/>
          </p:nvSpPr>
          <p:spPr>
            <a:xfrm>
              <a:off x="2070500" y="3028938"/>
              <a:ext cx="1712700" cy="7035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dirty="0">
                  <a:solidFill>
                    <a:srgbClr val="FFFFFF"/>
                  </a:solidFill>
                  <a:latin typeface="Roboto"/>
                  <a:ea typeface="Roboto"/>
                  <a:cs typeface="Roboto"/>
                  <a:sym typeface="Roboto"/>
                </a:rPr>
                <a:t>EFAP submitted a recommendation to the GA for the State to become a Model Employer</a:t>
              </a:r>
              <a:endParaRPr sz="1067" b="1" dirty="0">
                <a:solidFill>
                  <a:srgbClr val="FFFFFF"/>
                </a:solidFill>
              </a:endParaRPr>
            </a:p>
          </p:txBody>
        </p:sp>
        <p:sp>
          <p:nvSpPr>
            <p:cNvPr id="542" name="Google Shape;542;p59">
              <a:extLst>
                <a:ext uri="{C183D7F6-B498-43B3-948B-1728B52AA6E4}">
                  <adec:decorative xmlns:adec="http://schemas.microsoft.com/office/drawing/2017/decorative" val="1"/>
                </a:ext>
              </a:extLst>
            </p:cNvPr>
            <p:cNvSpPr/>
            <p:nvPr/>
          </p:nvSpPr>
          <p:spPr>
            <a:xfrm>
              <a:off x="2926090" y="3005991"/>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grpSp>
      <p:grpSp>
        <p:nvGrpSpPr>
          <p:cNvPr id="549" name="Google Shape;549;p59" descr="Timeline: 2016, General Assembly passed Senate Bill 16-077"/>
          <p:cNvGrpSpPr/>
          <p:nvPr/>
        </p:nvGrpSpPr>
        <p:grpSpPr>
          <a:xfrm>
            <a:off x="1751860" y="1737743"/>
            <a:ext cx="2283600" cy="1662339"/>
            <a:chOff x="1072790" y="1221570"/>
            <a:chExt cx="1712700" cy="1246754"/>
          </a:xfrm>
        </p:grpSpPr>
        <p:sp>
          <p:nvSpPr>
            <p:cNvPr id="550" name="Google Shape;550;p59">
              <a:extLst>
                <a:ext uri="{C183D7F6-B498-43B3-948B-1728B52AA6E4}">
                  <adec:decorative xmlns:adec="http://schemas.microsoft.com/office/drawing/2017/decorative" val="1"/>
                </a:ext>
              </a:extLst>
            </p:cNvPr>
            <p:cNvSpPr/>
            <p:nvPr/>
          </p:nvSpPr>
          <p:spPr>
            <a:xfrm>
              <a:off x="1072790" y="1221570"/>
              <a:ext cx="1712700" cy="703500"/>
            </a:xfrm>
            <a:prstGeom prst="roundRect">
              <a:avLst>
                <a:gd name="adj" fmla="val 4485"/>
              </a:avLst>
            </a:prstGeom>
            <a:solidFill>
              <a:srgbClr val="701C7F"/>
            </a:solidFill>
            <a:ln>
              <a:noFill/>
            </a:ln>
          </p:spPr>
          <p:txBody>
            <a:bodyPr spcFirstLastPara="1" wrap="square" lIns="121900" tIns="121900" rIns="121900" bIns="121900" anchor="ctr" anchorCtr="0">
              <a:noAutofit/>
            </a:bodyPr>
            <a:lstStyle/>
            <a:p>
              <a:endParaRPr sz="2400"/>
            </a:p>
            <a:p>
              <a:endParaRPr sz="2400"/>
            </a:p>
            <a:p>
              <a:endParaRPr sz="2400"/>
            </a:p>
            <a:p>
              <a:endParaRPr sz="2400"/>
            </a:p>
            <a:p>
              <a:endParaRPr sz="2400"/>
            </a:p>
            <a:p>
              <a:endParaRPr sz="2400"/>
            </a:p>
            <a:p>
              <a:endParaRPr sz="2400"/>
            </a:p>
          </p:txBody>
        </p:sp>
        <p:sp>
          <p:nvSpPr>
            <p:cNvPr id="551" name="Google Shape;551;p59"/>
            <p:cNvSpPr txBox="1"/>
            <p:nvPr/>
          </p:nvSpPr>
          <p:spPr>
            <a:xfrm>
              <a:off x="1579860" y="1986924"/>
              <a:ext cx="696900" cy="2760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067" b="1">
                  <a:solidFill>
                    <a:srgbClr val="701C7F"/>
                  </a:solidFill>
                  <a:latin typeface="Roboto"/>
                  <a:ea typeface="Roboto"/>
                  <a:cs typeface="Roboto"/>
                  <a:sym typeface="Roboto"/>
                </a:rPr>
                <a:t>2016</a:t>
              </a:r>
              <a:endParaRPr sz="1067" b="1">
                <a:solidFill>
                  <a:srgbClr val="701C7F"/>
                </a:solidFill>
                <a:latin typeface="Roboto"/>
                <a:ea typeface="Roboto"/>
                <a:cs typeface="Roboto"/>
                <a:sym typeface="Roboto"/>
              </a:endParaRPr>
            </a:p>
          </p:txBody>
        </p:sp>
        <p:sp>
          <p:nvSpPr>
            <p:cNvPr id="552" name="Google Shape;552;p59">
              <a:extLst>
                <a:ext uri="{C183D7F6-B498-43B3-948B-1728B52AA6E4}">
                  <adec:decorative xmlns:adec="http://schemas.microsoft.com/office/drawing/2017/decorative" val="1"/>
                </a:ext>
              </a:extLst>
            </p:cNvPr>
            <p:cNvSpPr/>
            <p:nvPr/>
          </p:nvSpPr>
          <p:spPr>
            <a:xfrm rot="10800000">
              <a:off x="1884115" y="1920663"/>
              <a:ext cx="90000" cy="67500"/>
            </a:xfrm>
            <a:prstGeom prst="triangle">
              <a:avLst>
                <a:gd name="adj" fmla="val 50000"/>
              </a:avLst>
            </a:prstGeom>
            <a:solidFill>
              <a:srgbClr val="701C7F"/>
            </a:solidFill>
            <a:ln>
              <a:noFill/>
            </a:ln>
          </p:spPr>
          <p:txBody>
            <a:bodyPr spcFirstLastPara="1" wrap="square" lIns="121900" tIns="121900" rIns="121900" bIns="121900" anchor="ctr" anchorCtr="0">
              <a:noAutofit/>
            </a:bodyPr>
            <a:lstStyle/>
            <a:p>
              <a:endParaRPr sz="2400"/>
            </a:p>
          </p:txBody>
        </p:sp>
        <p:sp>
          <p:nvSpPr>
            <p:cNvPr id="553" name="Google Shape;553;p59"/>
            <p:cNvSpPr txBox="1"/>
            <p:nvPr/>
          </p:nvSpPr>
          <p:spPr>
            <a:xfrm>
              <a:off x="1139490" y="1221570"/>
              <a:ext cx="1624200" cy="624600"/>
            </a:xfrm>
            <a:prstGeom prst="rect">
              <a:avLst/>
            </a:prstGeom>
            <a:noFill/>
            <a:ln>
              <a:noFill/>
            </a:ln>
          </p:spPr>
          <p:txBody>
            <a:bodyPr spcFirstLastPara="1" wrap="square" lIns="121900" tIns="121900" rIns="121900" bIns="121900" anchor="t" anchorCtr="0">
              <a:noAutofit/>
            </a:bodyPr>
            <a:lstStyle/>
            <a:p>
              <a:pPr algn="ctr">
                <a:lnSpc>
                  <a:spcPct val="115000"/>
                </a:lnSpc>
                <a:spcAft>
                  <a:spcPts val="2133"/>
                </a:spcAft>
              </a:pPr>
              <a:r>
                <a:rPr lang="en" sz="1333" b="1" dirty="0">
                  <a:solidFill>
                    <a:srgbClr val="FFFFFF"/>
                  </a:solidFill>
                  <a:latin typeface="Roboto"/>
                  <a:ea typeface="Roboto"/>
                  <a:cs typeface="Roboto"/>
                  <a:sym typeface="Roboto"/>
                </a:rPr>
                <a:t>General Assembly passed Senate Bill 16-077</a:t>
              </a:r>
              <a:endParaRPr sz="1333" b="1" dirty="0">
                <a:solidFill>
                  <a:srgbClr val="FFFFFF"/>
                </a:solidFill>
              </a:endParaRPr>
            </a:p>
          </p:txBody>
        </p:sp>
        <p:sp>
          <p:nvSpPr>
            <p:cNvPr id="554" name="Google Shape;554;p59"/>
            <p:cNvSpPr/>
            <p:nvPr/>
          </p:nvSpPr>
          <p:spPr>
            <a:xfrm rot="-1789476">
              <a:off x="1846080" y="2278597"/>
              <a:ext cx="160451" cy="160451"/>
            </a:xfrm>
            <a:prstGeom prst="ellipse">
              <a:avLst/>
            </a:prstGeom>
            <a:solidFill>
              <a:srgbClr val="FFFFFF"/>
            </a:solidFill>
            <a:ln w="38100" cap="flat" cmpd="sng">
              <a:solidFill>
                <a:srgbClr val="701C7F"/>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sp>
        <p:nvSpPr>
          <p:cNvPr id="573" name="Google Shape;573;p59"/>
          <p:cNvSpPr txBox="1">
            <a:spLocks noGrp="1"/>
          </p:cNvSpPr>
          <p:nvPr>
            <p:ph type="title"/>
          </p:nvPr>
        </p:nvSpPr>
        <p:spPr>
          <a:xfrm>
            <a:off x="2737467" y="291833"/>
            <a:ext cx="7363200" cy="1116000"/>
          </a:xfrm>
          <a:prstGeom prst="rect">
            <a:avLst/>
          </a:prstGeom>
        </p:spPr>
        <p:txBody>
          <a:bodyPr spcFirstLastPara="1" vert="horz" wrap="square" lIns="91433" tIns="45700" rIns="91433" bIns="45700" rtlCol="0" anchor="b" anchorCtr="0">
            <a:noAutofit/>
          </a:bodyPr>
          <a:lstStyle/>
          <a:p>
            <a:r>
              <a:rPr lang="en" sz="3600" b="1" dirty="0">
                <a:latin typeface="Roboto" panose="02000000000000000000" pitchFamily="2" charset="0"/>
                <a:ea typeface="Roboto" panose="02000000000000000000" pitchFamily="2" charset="0"/>
              </a:rPr>
              <a:t>Colorado’s</a:t>
            </a:r>
            <a:endParaRPr sz="3600" b="1" dirty="0">
              <a:latin typeface="Roboto" panose="02000000000000000000" pitchFamily="2" charset="0"/>
              <a:ea typeface="Roboto" panose="02000000000000000000" pitchFamily="2" charset="0"/>
            </a:endParaRPr>
          </a:p>
          <a:p>
            <a:r>
              <a:rPr lang="en" sz="3600" b="1" dirty="0">
                <a:latin typeface="Roboto" panose="02000000000000000000" pitchFamily="2" charset="0"/>
                <a:ea typeface="Roboto" panose="02000000000000000000" pitchFamily="2" charset="0"/>
              </a:rPr>
              <a:t>SAME History </a:t>
            </a:r>
            <a:endParaRPr sz="36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17524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60"/>
          <p:cNvSpPr txBox="1">
            <a:spLocks noGrp="1"/>
          </p:cNvSpPr>
          <p:nvPr>
            <p:ph type="title"/>
          </p:nvPr>
        </p:nvSpPr>
        <p:spPr>
          <a:xfrm>
            <a:off x="4104133" y="294930"/>
            <a:ext cx="7363200" cy="1116000"/>
          </a:xfrm>
          <a:prstGeom prst="rect">
            <a:avLst/>
          </a:prstGeom>
        </p:spPr>
        <p:txBody>
          <a:bodyPr spcFirstLastPara="1" vert="horz" wrap="square" lIns="91433" tIns="45700" rIns="91433" bIns="45700" rtlCol="0" anchor="b" anchorCtr="0">
            <a:noAutofit/>
          </a:bodyPr>
          <a:lstStyle/>
          <a:p>
            <a:r>
              <a:rPr lang="en" sz="3600" b="1" dirty="0">
                <a:latin typeface="Roboto" panose="02000000000000000000" pitchFamily="2" charset="0"/>
                <a:ea typeface="Roboto" panose="02000000000000000000" pitchFamily="2" charset="0"/>
              </a:rPr>
              <a:t>Disability Hiring Preference Pilot</a:t>
            </a:r>
            <a:endParaRPr sz="3600" b="1" dirty="0">
              <a:latin typeface="Roboto" panose="02000000000000000000" pitchFamily="2" charset="0"/>
              <a:ea typeface="Roboto" panose="02000000000000000000" pitchFamily="2" charset="0"/>
            </a:endParaRPr>
          </a:p>
        </p:txBody>
      </p:sp>
      <p:sp>
        <p:nvSpPr>
          <p:cNvPr id="591" name="Google Shape;591;p60"/>
          <p:cNvSpPr txBox="1">
            <a:spLocks noGrp="1"/>
          </p:cNvSpPr>
          <p:nvPr>
            <p:ph type="body" idx="1"/>
          </p:nvPr>
        </p:nvSpPr>
        <p:spPr>
          <a:xfrm>
            <a:off x="4104133" y="2971800"/>
            <a:ext cx="7363200" cy="2845931"/>
          </a:xfrm>
          <a:prstGeom prst="rect">
            <a:avLst/>
          </a:prstGeom>
        </p:spPr>
        <p:txBody>
          <a:bodyPr spcFirstLastPara="1" vert="horz" wrap="square" lIns="91433" tIns="45700" rIns="91433" bIns="45700" rtlCol="0" anchor="t" anchorCtr="0">
            <a:noAutofit/>
          </a:bodyPr>
          <a:lstStyle/>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Similar to Veterans’ Preference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Individual will choose to disclose, and submit verification documentation of disability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In a numerical scoring method, automatic 5 points applied; non-numerical is automatically moved to next round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Increases chances of being considered for a position</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Requires minimum qualifications are met</a:t>
            </a:r>
            <a:endParaRPr sz="2200" dirty="0">
              <a:latin typeface="Roboto" panose="02000000000000000000" pitchFamily="2" charset="0"/>
              <a:ea typeface="Roboto" panose="02000000000000000000" pitchFamily="2" charset="0"/>
            </a:endParaRPr>
          </a:p>
        </p:txBody>
      </p:sp>
      <p:sp>
        <p:nvSpPr>
          <p:cNvPr id="593" name="Google Shape;593;p60"/>
          <p:cNvSpPr txBox="1">
            <a:spLocks noGrp="1"/>
          </p:cNvSpPr>
          <p:nvPr>
            <p:ph type="body" idx="2"/>
          </p:nvPr>
        </p:nvSpPr>
        <p:spPr>
          <a:xfrm>
            <a:off x="4104133" y="1588233"/>
            <a:ext cx="6964800" cy="387600"/>
          </a:xfrm>
          <a:prstGeom prst="rect">
            <a:avLst/>
          </a:prstGeom>
        </p:spPr>
        <p:txBody>
          <a:bodyPr spcFirstLastPara="1" vert="horz" wrap="square" lIns="91433" tIns="45700" rIns="91433" bIns="45700" rtlCol="0" anchor="t" anchorCtr="0">
            <a:noAutofit/>
          </a:bodyPr>
          <a:lstStyle/>
          <a:p>
            <a:pPr marL="0" indent="0">
              <a:buNone/>
            </a:pPr>
            <a:r>
              <a:rPr lang="en" sz="2200" dirty="0">
                <a:solidFill>
                  <a:schemeClr val="tx1"/>
                </a:solidFill>
                <a:latin typeface="Roboto" panose="02000000000000000000" pitchFamily="2" charset="0"/>
                <a:ea typeface="Roboto" panose="02000000000000000000" pitchFamily="2" charset="0"/>
              </a:rPr>
              <a:t>SB21-095 Sunset Employment First Advisory Partnership Extension: CDLE Disability Hiring Preference Pilot</a:t>
            </a:r>
            <a:endParaRPr sz="2200" dirty="0">
              <a:solidFill>
                <a:schemeClr val="tx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8236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601" name="Google Shape;601;p61" descr="Image: Flyer on Maximizing Inclusion in HR's recruitment &amp; Hiring. Six strategies include: Skills-based hiring practices; interview accommodation process; redacting names and disability status; replacing attachments with supplemental questions; supplements questions related to equity, diversity and inclusion (DEI); updating job announcements"/>
          <p:cNvPicPr preferRelativeResize="0"/>
          <p:nvPr/>
        </p:nvPicPr>
        <p:blipFill>
          <a:blip r:embed="rId3">
            <a:alphaModFix/>
          </a:blip>
          <a:stretch>
            <a:fillRect/>
          </a:stretch>
        </p:blipFill>
        <p:spPr>
          <a:xfrm>
            <a:off x="-4" y="1"/>
            <a:ext cx="5300475" cy="6857999"/>
          </a:xfrm>
          <a:prstGeom prst="rect">
            <a:avLst/>
          </a:prstGeom>
          <a:noFill/>
          <a:ln>
            <a:noFill/>
          </a:ln>
        </p:spPr>
      </p:pic>
      <p:sp>
        <p:nvSpPr>
          <p:cNvPr id="599" name="Google Shape;599;p61"/>
          <p:cNvSpPr txBox="1">
            <a:spLocks noGrp="1"/>
          </p:cNvSpPr>
          <p:nvPr>
            <p:ph type="body" idx="1"/>
          </p:nvPr>
        </p:nvSpPr>
        <p:spPr>
          <a:xfrm>
            <a:off x="5693860" y="1939400"/>
            <a:ext cx="6351200" cy="3737200"/>
          </a:xfrm>
          <a:prstGeom prst="rect">
            <a:avLst/>
          </a:prstGeom>
        </p:spPr>
        <p:txBody>
          <a:bodyPr spcFirstLastPara="1" vert="horz" wrap="square" lIns="91433" tIns="45700" rIns="91433" bIns="45700" rtlCol="0" anchor="t" anchorCtr="0">
            <a:noAutofit/>
          </a:bodyPr>
          <a:lstStyle/>
          <a:p>
            <a:pPr marL="503763" indent="-342900">
              <a:spcBef>
                <a:spcPts val="1333"/>
              </a:spcBef>
              <a:buClr>
                <a:schemeClr val="dk1"/>
              </a:buClr>
              <a:buSzPts val="1700"/>
              <a:buFont typeface="Wingdings" pitchFamily="2" charset="2"/>
              <a:buChar char="q"/>
            </a:pPr>
            <a:r>
              <a:rPr lang="en" sz="2267" dirty="0">
                <a:solidFill>
                  <a:schemeClr val="dk1"/>
                </a:solidFill>
                <a:latin typeface="Roboto" panose="02000000000000000000" pitchFamily="2" charset="0"/>
                <a:ea typeface="Roboto" panose="02000000000000000000" pitchFamily="2" charset="0"/>
                <a:cs typeface="Roboto Slab"/>
                <a:sym typeface="Roboto Slab"/>
              </a:rPr>
              <a:t>Incorporating Skill-based Hiring Practices</a:t>
            </a:r>
            <a:endParaRPr sz="2267" dirty="0">
              <a:solidFill>
                <a:schemeClr val="dk1"/>
              </a:solidFill>
              <a:latin typeface="Roboto" panose="02000000000000000000" pitchFamily="2" charset="0"/>
              <a:ea typeface="Roboto" panose="02000000000000000000" pitchFamily="2" charset="0"/>
              <a:cs typeface="Roboto Slab"/>
              <a:sym typeface="Roboto Slab"/>
            </a:endParaRPr>
          </a:p>
          <a:p>
            <a:pPr indent="-448722">
              <a:spcBef>
                <a:spcPts val="0"/>
              </a:spcBef>
              <a:buClr>
                <a:schemeClr val="dk1"/>
              </a:buClr>
              <a:buSzPts val="1700"/>
              <a:buFont typeface="Roboto Slab"/>
              <a:buChar char="❏"/>
            </a:pPr>
            <a:r>
              <a:rPr lang="en" sz="2267" dirty="0">
                <a:solidFill>
                  <a:schemeClr val="dk1"/>
                </a:solidFill>
                <a:latin typeface="Roboto" panose="02000000000000000000" pitchFamily="2" charset="0"/>
                <a:ea typeface="Roboto" panose="02000000000000000000" pitchFamily="2" charset="0"/>
                <a:cs typeface="Roboto Slab"/>
                <a:sym typeface="Roboto Slab"/>
              </a:rPr>
              <a:t>Replacing Attachments with Supplemental Questions</a:t>
            </a:r>
            <a:endParaRPr sz="2267" dirty="0">
              <a:solidFill>
                <a:schemeClr val="dk1"/>
              </a:solidFill>
              <a:latin typeface="Roboto" panose="02000000000000000000" pitchFamily="2" charset="0"/>
              <a:ea typeface="Roboto" panose="02000000000000000000" pitchFamily="2" charset="0"/>
              <a:cs typeface="Roboto Slab"/>
              <a:sym typeface="Roboto Slab"/>
            </a:endParaRPr>
          </a:p>
          <a:p>
            <a:pPr indent="-448722">
              <a:spcBef>
                <a:spcPts val="0"/>
              </a:spcBef>
              <a:buClr>
                <a:schemeClr val="dk1"/>
              </a:buClr>
              <a:buSzPts val="1700"/>
              <a:buFont typeface="Roboto Slab"/>
              <a:buChar char="❏"/>
            </a:pPr>
            <a:r>
              <a:rPr lang="en" sz="2267" dirty="0">
                <a:solidFill>
                  <a:schemeClr val="dk1"/>
                </a:solidFill>
                <a:latin typeface="Roboto" panose="02000000000000000000" pitchFamily="2" charset="0"/>
                <a:ea typeface="Roboto" panose="02000000000000000000" pitchFamily="2" charset="0"/>
                <a:cs typeface="Roboto Slab"/>
                <a:sym typeface="Roboto Slab"/>
              </a:rPr>
              <a:t>Updating the Interview Accommodation Process</a:t>
            </a:r>
            <a:endParaRPr sz="2267" dirty="0">
              <a:solidFill>
                <a:schemeClr val="dk1"/>
              </a:solidFill>
              <a:latin typeface="Roboto" panose="02000000000000000000" pitchFamily="2" charset="0"/>
              <a:ea typeface="Roboto" panose="02000000000000000000" pitchFamily="2" charset="0"/>
              <a:cs typeface="Roboto Slab"/>
              <a:sym typeface="Roboto Slab"/>
            </a:endParaRPr>
          </a:p>
          <a:p>
            <a:pPr indent="-448722">
              <a:spcBef>
                <a:spcPts val="0"/>
              </a:spcBef>
              <a:buClr>
                <a:schemeClr val="dk1"/>
              </a:buClr>
              <a:buSzPts val="1700"/>
              <a:buFont typeface="Roboto Slab"/>
              <a:buChar char="❏"/>
            </a:pPr>
            <a:r>
              <a:rPr lang="en" sz="2267" dirty="0">
                <a:solidFill>
                  <a:schemeClr val="dk1"/>
                </a:solidFill>
                <a:latin typeface="Roboto" panose="02000000000000000000" pitchFamily="2" charset="0"/>
                <a:ea typeface="Roboto" panose="02000000000000000000" pitchFamily="2" charset="0"/>
                <a:cs typeface="Roboto Slab"/>
                <a:sym typeface="Roboto Slab"/>
              </a:rPr>
              <a:t>Providing Supplemental Questions Related to Equity, Diversity, and Inclusion (EDI)</a:t>
            </a:r>
            <a:endParaRPr sz="2267" dirty="0">
              <a:solidFill>
                <a:schemeClr val="dk1"/>
              </a:solidFill>
              <a:latin typeface="Roboto" panose="02000000000000000000" pitchFamily="2" charset="0"/>
              <a:ea typeface="Roboto" panose="02000000000000000000" pitchFamily="2" charset="0"/>
              <a:cs typeface="Roboto Slab"/>
              <a:sym typeface="Roboto Slab"/>
            </a:endParaRPr>
          </a:p>
          <a:p>
            <a:pPr indent="-448722">
              <a:spcBef>
                <a:spcPts val="0"/>
              </a:spcBef>
              <a:buClr>
                <a:schemeClr val="dk1"/>
              </a:buClr>
              <a:buSzPts val="1700"/>
              <a:buFont typeface="Roboto Slab"/>
              <a:buChar char="❏"/>
            </a:pPr>
            <a:r>
              <a:rPr lang="en" sz="2267" dirty="0">
                <a:solidFill>
                  <a:schemeClr val="dk1"/>
                </a:solidFill>
                <a:latin typeface="Roboto" panose="02000000000000000000" pitchFamily="2" charset="0"/>
                <a:ea typeface="Roboto" panose="02000000000000000000" pitchFamily="2" charset="0"/>
                <a:cs typeface="Roboto Slab"/>
                <a:sym typeface="Roboto Slab"/>
              </a:rPr>
              <a:t>Redacting Names and Disability Status</a:t>
            </a:r>
            <a:endParaRPr sz="2267" dirty="0">
              <a:solidFill>
                <a:schemeClr val="dk1"/>
              </a:solidFill>
              <a:latin typeface="Roboto" panose="02000000000000000000" pitchFamily="2" charset="0"/>
              <a:ea typeface="Roboto" panose="02000000000000000000" pitchFamily="2" charset="0"/>
              <a:cs typeface="Roboto Slab"/>
              <a:sym typeface="Roboto Slab"/>
            </a:endParaRPr>
          </a:p>
          <a:p>
            <a:pPr indent="-448722">
              <a:spcBef>
                <a:spcPts val="0"/>
              </a:spcBef>
              <a:buClr>
                <a:schemeClr val="dk1"/>
              </a:buClr>
              <a:buSzPts val="1700"/>
              <a:buFont typeface="Roboto Slab"/>
              <a:buChar char="❏"/>
            </a:pPr>
            <a:r>
              <a:rPr lang="en" sz="2267" dirty="0">
                <a:solidFill>
                  <a:schemeClr val="dk1"/>
                </a:solidFill>
                <a:latin typeface="Roboto" panose="02000000000000000000" pitchFamily="2" charset="0"/>
                <a:ea typeface="Roboto" panose="02000000000000000000" pitchFamily="2" charset="0"/>
                <a:cs typeface="Roboto Slab"/>
                <a:sym typeface="Roboto Slab"/>
              </a:rPr>
              <a:t>Updating Job Announcements</a:t>
            </a:r>
            <a:endParaRPr sz="1867" dirty="0">
              <a:latin typeface="Roboto" panose="02000000000000000000" pitchFamily="2" charset="0"/>
              <a:ea typeface="Roboto" panose="02000000000000000000" pitchFamily="2" charset="0"/>
              <a:cs typeface="Roboto Slab"/>
              <a:sym typeface="Roboto Slab"/>
            </a:endParaRPr>
          </a:p>
        </p:txBody>
      </p:sp>
      <p:sp>
        <p:nvSpPr>
          <p:cNvPr id="598" name="Google Shape;598;p61"/>
          <p:cNvSpPr txBox="1">
            <a:spLocks noGrp="1"/>
          </p:cNvSpPr>
          <p:nvPr>
            <p:ph type="title"/>
          </p:nvPr>
        </p:nvSpPr>
        <p:spPr>
          <a:xfrm>
            <a:off x="5526400" y="497267"/>
            <a:ext cx="7363200" cy="1116000"/>
          </a:xfrm>
          <a:prstGeom prst="rect">
            <a:avLst/>
          </a:prstGeom>
        </p:spPr>
        <p:txBody>
          <a:bodyPr spcFirstLastPara="1" vert="horz" wrap="square" lIns="91433" tIns="45700" rIns="91433" bIns="45700" rtlCol="0" anchor="b" anchorCtr="0">
            <a:noAutofit/>
          </a:bodyPr>
          <a:lstStyle/>
          <a:p>
            <a:pPr algn="ctr">
              <a:buClr>
                <a:schemeClr val="dk2"/>
              </a:buClr>
            </a:pPr>
            <a:endParaRPr sz="2400" dirty="0">
              <a:solidFill>
                <a:srgbClr val="000000"/>
              </a:solidFill>
              <a:latin typeface="Roboto" panose="02000000000000000000" pitchFamily="2" charset="0"/>
              <a:ea typeface="Roboto" panose="02000000000000000000" pitchFamily="2" charset="0"/>
              <a:cs typeface="Arial"/>
              <a:sym typeface="Arial"/>
            </a:endParaRPr>
          </a:p>
          <a:p>
            <a:pPr>
              <a:buClr>
                <a:schemeClr val="dk1"/>
              </a:buClr>
              <a:buSzPts val="1100"/>
            </a:pPr>
            <a:r>
              <a:rPr lang="en" sz="3600" b="1" dirty="0">
                <a:solidFill>
                  <a:schemeClr val="dk1"/>
                </a:solidFill>
                <a:latin typeface="Roboto" panose="02000000000000000000" pitchFamily="2" charset="0"/>
                <a:ea typeface="Roboto" panose="02000000000000000000" pitchFamily="2" charset="0"/>
                <a:cs typeface="Roboto Slab"/>
                <a:sym typeface="Roboto Slab"/>
              </a:rPr>
              <a:t>Changes to the Hiring </a:t>
            </a:r>
            <a:br>
              <a:rPr lang="en" sz="3600" b="1" dirty="0">
                <a:solidFill>
                  <a:schemeClr val="dk1"/>
                </a:solidFill>
                <a:latin typeface="Roboto" panose="02000000000000000000" pitchFamily="2" charset="0"/>
                <a:ea typeface="Roboto" panose="02000000000000000000" pitchFamily="2" charset="0"/>
                <a:cs typeface="Roboto Slab"/>
                <a:sym typeface="Roboto Slab"/>
              </a:rPr>
            </a:br>
            <a:r>
              <a:rPr lang="en" sz="3600" b="1" dirty="0">
                <a:solidFill>
                  <a:schemeClr val="dk1"/>
                </a:solidFill>
                <a:latin typeface="Roboto" panose="02000000000000000000" pitchFamily="2" charset="0"/>
                <a:ea typeface="Roboto" panose="02000000000000000000" pitchFamily="2" charset="0"/>
                <a:cs typeface="Roboto Slab"/>
                <a:sym typeface="Roboto Slab"/>
              </a:rPr>
              <a:t>Process:</a:t>
            </a:r>
            <a:endParaRPr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923692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7" name="Google Shape;607;p62"/>
          <p:cNvSpPr txBox="1">
            <a:spLocks noGrp="1"/>
          </p:cNvSpPr>
          <p:nvPr>
            <p:ph type="body" idx="1"/>
          </p:nvPr>
        </p:nvSpPr>
        <p:spPr>
          <a:xfrm>
            <a:off x="4151867" y="1560400"/>
            <a:ext cx="7363200" cy="4124400"/>
          </a:xfrm>
          <a:prstGeom prst="rect">
            <a:avLst/>
          </a:prstGeom>
        </p:spPr>
        <p:txBody>
          <a:bodyPr spcFirstLastPara="1" vert="horz" wrap="square" lIns="91433" tIns="45700" rIns="91433" bIns="45700" rtlCol="0" anchor="t" anchorCtr="0">
            <a:noAutofit/>
          </a:bodyPr>
          <a:lstStyle/>
          <a:p>
            <a:pPr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Accessibility Standards from the Department of Personnel and Administration (DPA)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Key Areas: Physical Space, Systems, Communications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Stakeholder Interviews</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State Research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DPA State Agency ADA Coordinator’s Workgroup</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Network</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Quarterly Meetings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Capitol Complex Accessibility Study</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Identify Issues to Prioritize Funding</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CDLE Accessibility Task Force </a:t>
            </a:r>
            <a:endParaRPr sz="2200" dirty="0">
              <a:solidFill>
                <a:schemeClr val="dk1"/>
              </a:solidFill>
              <a:latin typeface="Roboto" panose="02000000000000000000" pitchFamily="2" charset="0"/>
              <a:ea typeface="Roboto" panose="02000000000000000000" pitchFamily="2" charset="0"/>
              <a:cs typeface="Roboto Slab"/>
              <a:sym typeface="Roboto Slab"/>
            </a:endParaRPr>
          </a:p>
        </p:txBody>
      </p:sp>
      <p:sp>
        <p:nvSpPr>
          <p:cNvPr id="606" name="Google Shape;606;p62"/>
          <p:cNvSpPr txBox="1">
            <a:spLocks noGrp="1"/>
          </p:cNvSpPr>
          <p:nvPr>
            <p:ph type="title"/>
          </p:nvPr>
        </p:nvSpPr>
        <p:spPr>
          <a:xfrm>
            <a:off x="4104000" y="395667"/>
            <a:ext cx="7363200" cy="1116000"/>
          </a:xfrm>
          <a:prstGeom prst="rect">
            <a:avLst/>
          </a:prstGeom>
        </p:spPr>
        <p:txBody>
          <a:bodyPr spcFirstLastPara="1" vert="horz" wrap="square" lIns="91433" tIns="45700" rIns="91433" bIns="45700" rtlCol="0" anchor="b" anchorCtr="0">
            <a:noAutofit/>
          </a:bodyPr>
          <a:lstStyle/>
          <a:p>
            <a:r>
              <a:rPr lang="en" sz="4000" b="1" dirty="0">
                <a:latin typeface="Roboto" panose="02000000000000000000" pitchFamily="2" charset="0"/>
                <a:ea typeface="Roboto" panose="02000000000000000000" pitchFamily="2" charset="0"/>
              </a:rPr>
              <a:t>Accessibility</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598506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p63"/>
          <p:cNvSpPr txBox="1">
            <a:spLocks noGrp="1"/>
          </p:cNvSpPr>
          <p:nvPr>
            <p:ph type="body" idx="1"/>
          </p:nvPr>
        </p:nvSpPr>
        <p:spPr>
          <a:xfrm>
            <a:off x="4151867" y="1560400"/>
            <a:ext cx="7363200" cy="4124400"/>
          </a:xfrm>
          <a:prstGeom prst="rect">
            <a:avLst/>
          </a:prstGeom>
        </p:spPr>
        <p:txBody>
          <a:bodyPr spcFirstLastPara="1" vert="horz" wrap="square" lIns="91433" tIns="45700" rIns="91433" bIns="45700" rtlCol="0" anchor="t" anchorCtr="0">
            <a:noAutofit/>
          </a:bodyPr>
          <a:lstStyle/>
          <a:p>
            <a:pPr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EDI Training for all State Staff</a:t>
            </a:r>
            <a:endParaRPr sz="2200" dirty="0">
              <a:solidFill>
                <a:schemeClr val="dk1"/>
              </a:solidFill>
              <a:latin typeface="Roboto Slab"/>
              <a:ea typeface="Roboto Slab"/>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Disability is </a:t>
            </a:r>
            <a:r>
              <a:rPr lang="en" sz="2200" i="1" u="sng" dirty="0">
                <a:solidFill>
                  <a:schemeClr val="dk1"/>
                </a:solidFill>
                <a:latin typeface="Roboto Slab"/>
                <a:ea typeface="Roboto Slab"/>
                <a:cs typeface="Roboto Slab"/>
                <a:sym typeface="Roboto Slab"/>
              </a:rPr>
              <a:t>Included</a:t>
            </a:r>
            <a:r>
              <a:rPr lang="en" sz="2200" dirty="0">
                <a:solidFill>
                  <a:schemeClr val="dk1"/>
                </a:solidFill>
                <a:latin typeface="Roboto Slab"/>
                <a:ea typeface="Roboto Slab"/>
                <a:cs typeface="Roboto Slab"/>
                <a:sym typeface="Roboto Slab"/>
              </a:rPr>
              <a:t> with Broader EDI Training</a:t>
            </a:r>
            <a:endParaRPr sz="2200" dirty="0">
              <a:solidFill>
                <a:schemeClr val="dk1"/>
              </a:solidFill>
              <a:latin typeface="Roboto Slab"/>
              <a:ea typeface="Roboto Slab"/>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EDI Training for Supervisors and Managers</a:t>
            </a:r>
            <a:endParaRPr sz="2200" dirty="0">
              <a:solidFill>
                <a:schemeClr val="dk1"/>
              </a:solidFill>
              <a:latin typeface="Roboto Slab"/>
              <a:ea typeface="Roboto Slab"/>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Includes Reasonable Accommodations Requirements &amp; Process</a:t>
            </a:r>
            <a:endParaRPr sz="2200" dirty="0">
              <a:solidFill>
                <a:schemeClr val="dk1"/>
              </a:solidFill>
              <a:latin typeface="Roboto Slab"/>
              <a:ea typeface="Roboto Slab"/>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Global Accessibility Awareness Day </a:t>
            </a:r>
            <a:endParaRPr sz="2200" dirty="0">
              <a:solidFill>
                <a:schemeClr val="dk1"/>
              </a:solidFill>
              <a:latin typeface="Roboto Slab"/>
              <a:ea typeface="Roboto Slab"/>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Promoted Digital Accessibility to State Staff</a:t>
            </a:r>
            <a:endParaRPr sz="2200" dirty="0">
              <a:solidFill>
                <a:schemeClr val="dk1"/>
              </a:solidFill>
              <a:latin typeface="Roboto Slab"/>
              <a:ea typeface="Roboto Slab"/>
              <a:cs typeface="Roboto Slab"/>
              <a:sym typeface="Roboto Slab"/>
            </a:endParaRPr>
          </a:p>
          <a:p>
            <a:pPr lvl="1"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Webinar </a:t>
            </a:r>
            <a:r>
              <a:rPr lang="en" sz="2200" i="1" u="sng" dirty="0">
                <a:solidFill>
                  <a:schemeClr val="dk1"/>
                </a:solidFill>
                <a:latin typeface="Roboto Slab"/>
                <a:ea typeface="Roboto Slab"/>
                <a:cs typeface="Roboto Slab"/>
                <a:sym typeface="Roboto Slab"/>
              </a:rPr>
              <a:t>By</a:t>
            </a:r>
            <a:r>
              <a:rPr lang="en" sz="2200" dirty="0">
                <a:solidFill>
                  <a:schemeClr val="dk1"/>
                </a:solidFill>
                <a:latin typeface="Roboto Slab"/>
                <a:ea typeface="Roboto Slab"/>
                <a:cs typeface="Roboto Slab"/>
                <a:sym typeface="Roboto Slab"/>
              </a:rPr>
              <a:t> and </a:t>
            </a:r>
            <a:r>
              <a:rPr lang="en" sz="2200" i="1" u="sng" dirty="0">
                <a:solidFill>
                  <a:schemeClr val="dk1"/>
                </a:solidFill>
                <a:latin typeface="Roboto Slab"/>
                <a:ea typeface="Roboto Slab"/>
                <a:cs typeface="Roboto Slab"/>
                <a:sym typeface="Roboto Slab"/>
              </a:rPr>
              <a:t>For</a:t>
            </a:r>
            <a:r>
              <a:rPr lang="en" sz="2200" dirty="0">
                <a:solidFill>
                  <a:schemeClr val="dk1"/>
                </a:solidFill>
                <a:latin typeface="Roboto Slab"/>
                <a:ea typeface="Roboto Slab"/>
                <a:cs typeface="Roboto Slab"/>
                <a:sym typeface="Roboto Slab"/>
              </a:rPr>
              <a:t> State Employees</a:t>
            </a:r>
            <a:endParaRPr sz="2200" dirty="0">
              <a:solidFill>
                <a:schemeClr val="dk1"/>
              </a:solidFill>
              <a:latin typeface="Roboto Slab"/>
              <a:ea typeface="Roboto Slab"/>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Disability Etiquette Trainings (CSEAP: Colorado State Employee Assistance Program)</a:t>
            </a:r>
            <a:endParaRPr sz="2200" dirty="0">
              <a:solidFill>
                <a:schemeClr val="dk1"/>
              </a:solidFill>
              <a:latin typeface="Roboto Slab"/>
              <a:ea typeface="Roboto Slab"/>
              <a:cs typeface="Roboto Slab"/>
              <a:sym typeface="Roboto Slab"/>
            </a:endParaRPr>
          </a:p>
          <a:p>
            <a:pPr indent="-423323">
              <a:lnSpc>
                <a:spcPct val="100000"/>
              </a:lnSpc>
              <a:spcBef>
                <a:spcPts val="0"/>
              </a:spcBef>
              <a:buClr>
                <a:schemeClr val="dk1"/>
              </a:buClr>
              <a:buSzPts val="1400"/>
              <a:buFont typeface="Roboto Slab"/>
              <a:buChar char="●"/>
            </a:pPr>
            <a:r>
              <a:rPr lang="en" sz="2200" dirty="0">
                <a:solidFill>
                  <a:schemeClr val="dk1"/>
                </a:solidFill>
                <a:latin typeface="Roboto Slab"/>
                <a:ea typeface="Roboto Slab"/>
                <a:cs typeface="Roboto Slab"/>
                <a:sym typeface="Roboto Slab"/>
              </a:rPr>
              <a:t>State Agency ADA Coordinator Trainings </a:t>
            </a:r>
            <a:endParaRPr sz="2200" dirty="0">
              <a:solidFill>
                <a:schemeClr val="dk1"/>
              </a:solidFill>
              <a:latin typeface="Roboto Slab"/>
              <a:ea typeface="Roboto Slab"/>
              <a:cs typeface="Roboto Slab"/>
              <a:sym typeface="Roboto Slab"/>
            </a:endParaRPr>
          </a:p>
        </p:txBody>
      </p:sp>
      <p:sp>
        <p:nvSpPr>
          <p:cNvPr id="613" name="Google Shape;613;p63"/>
          <p:cNvSpPr txBox="1">
            <a:spLocks noGrp="1"/>
          </p:cNvSpPr>
          <p:nvPr>
            <p:ph type="title"/>
          </p:nvPr>
        </p:nvSpPr>
        <p:spPr>
          <a:xfrm>
            <a:off x="4104000" y="395667"/>
            <a:ext cx="7363200" cy="1116000"/>
          </a:xfrm>
          <a:prstGeom prst="rect">
            <a:avLst/>
          </a:prstGeom>
        </p:spPr>
        <p:txBody>
          <a:bodyPr spcFirstLastPara="1" vert="horz" wrap="square" lIns="91433" tIns="45700" rIns="91433" bIns="45700" rtlCol="0" anchor="b" anchorCtr="0">
            <a:noAutofit/>
          </a:bodyPr>
          <a:lstStyle/>
          <a:p>
            <a:r>
              <a:rPr lang="en" sz="4000" b="1" dirty="0">
                <a:latin typeface="Roboto" panose="02000000000000000000" pitchFamily="2" charset="0"/>
                <a:ea typeface="Roboto" panose="02000000000000000000" pitchFamily="2" charset="0"/>
              </a:rPr>
              <a:t>Statewide Trainings</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07308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1" name="Google Shape;621;p64"/>
          <p:cNvSpPr txBox="1">
            <a:spLocks noGrp="1"/>
          </p:cNvSpPr>
          <p:nvPr>
            <p:ph type="body" idx="1"/>
          </p:nvPr>
        </p:nvSpPr>
        <p:spPr>
          <a:xfrm>
            <a:off x="4151860" y="1755036"/>
            <a:ext cx="7363200" cy="3737200"/>
          </a:xfrm>
          <a:prstGeom prst="rect">
            <a:avLst/>
          </a:prstGeom>
        </p:spPr>
        <p:txBody>
          <a:bodyPr spcFirstLastPara="1" vert="horz" wrap="square" lIns="91433" tIns="45700" rIns="91433" bIns="45700" rtlCol="0" anchor="t" anchorCtr="0">
            <a:noAutofit/>
          </a:bodyPr>
          <a:lstStyle/>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Employee Resource Groups (ERG)/Affinity Spaces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Raising Awareness through Trainings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Lunch-N-Learns focused on Disability Topics</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National Disability Employment Awareness Month (NDEAM) </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Self-Identification Campaigns &amp; Opportunities</a:t>
            </a:r>
            <a:endParaRPr sz="2200" dirty="0">
              <a:solidFill>
                <a:schemeClr val="dk1"/>
              </a:solidFill>
              <a:latin typeface="Roboto" panose="02000000000000000000" pitchFamily="2" charset="0"/>
              <a:ea typeface="Roboto" panose="02000000000000000000" pitchFamily="2" charset="0"/>
              <a:cs typeface="Roboto Slab"/>
              <a:sym typeface="Roboto Slab"/>
            </a:endParaRPr>
          </a:p>
          <a:p>
            <a:pPr indent="-423323">
              <a:spcBef>
                <a:spcPts val="0"/>
              </a:spcBef>
              <a:buClr>
                <a:schemeClr val="dk1"/>
              </a:buClr>
              <a:buSzPts val="1400"/>
              <a:buFont typeface="Roboto Slab"/>
              <a:buChar char="●"/>
            </a:pPr>
            <a:r>
              <a:rPr lang="en" sz="2200" dirty="0">
                <a:solidFill>
                  <a:schemeClr val="dk1"/>
                </a:solidFill>
                <a:latin typeface="Roboto" panose="02000000000000000000" pitchFamily="2" charset="0"/>
                <a:ea typeface="Roboto" panose="02000000000000000000" pitchFamily="2" charset="0"/>
                <a:cs typeface="Roboto Slab"/>
                <a:sym typeface="Roboto Slab"/>
              </a:rPr>
              <a:t>Colorado For All Video</a:t>
            </a:r>
            <a:endParaRPr sz="2200" dirty="0">
              <a:latin typeface="Roboto" panose="02000000000000000000" pitchFamily="2" charset="0"/>
              <a:ea typeface="Roboto" panose="02000000000000000000" pitchFamily="2" charset="0"/>
              <a:cs typeface="Roboto Slab"/>
              <a:sym typeface="Roboto Slab"/>
            </a:endParaRPr>
          </a:p>
        </p:txBody>
      </p:sp>
      <p:sp>
        <p:nvSpPr>
          <p:cNvPr id="620" name="Google Shape;620;p64"/>
          <p:cNvSpPr txBox="1">
            <a:spLocks noGrp="1"/>
          </p:cNvSpPr>
          <p:nvPr>
            <p:ph type="title"/>
          </p:nvPr>
        </p:nvSpPr>
        <p:spPr>
          <a:xfrm>
            <a:off x="4104000" y="294067"/>
            <a:ext cx="7363200" cy="1116000"/>
          </a:xfrm>
          <a:prstGeom prst="rect">
            <a:avLst/>
          </a:prstGeom>
        </p:spPr>
        <p:txBody>
          <a:bodyPr spcFirstLastPara="1" vert="horz" wrap="square" lIns="91433" tIns="45700" rIns="91433" bIns="45700" rtlCol="0" anchor="b" anchorCtr="0">
            <a:noAutofit/>
          </a:bodyPr>
          <a:lstStyle/>
          <a:p>
            <a:r>
              <a:rPr lang="en" sz="4000" b="1" dirty="0">
                <a:latin typeface="Roboto" panose="02000000000000000000" pitchFamily="2" charset="0"/>
                <a:ea typeface="Roboto" panose="02000000000000000000" pitchFamily="2" charset="0"/>
              </a:rPr>
              <a:t>Culture</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80783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33" name="Google Shape;633;p65" descr="image: hiring panelist guide for an inclusive hiring process"/>
          <p:cNvPicPr preferRelativeResize="0"/>
          <p:nvPr/>
        </p:nvPicPr>
        <p:blipFill>
          <a:blip r:embed="rId3">
            <a:alphaModFix/>
          </a:blip>
          <a:stretch>
            <a:fillRect/>
          </a:stretch>
        </p:blipFill>
        <p:spPr>
          <a:xfrm>
            <a:off x="8987334" y="3757584"/>
            <a:ext cx="3033568" cy="2868241"/>
          </a:xfrm>
          <a:prstGeom prst="rect">
            <a:avLst/>
          </a:prstGeom>
          <a:noFill/>
          <a:ln>
            <a:noFill/>
          </a:ln>
        </p:spPr>
      </p:pic>
      <p:pic>
        <p:nvPicPr>
          <p:cNvPr id="631" name="Google Shape;631;p65" descr="Image: Disability Etiquette Quick Reference Guide"/>
          <p:cNvPicPr preferRelativeResize="0"/>
          <p:nvPr/>
        </p:nvPicPr>
        <p:blipFill rotWithShape="1">
          <a:blip r:embed="rId4">
            <a:alphaModFix/>
          </a:blip>
          <a:srcRect r="2799"/>
          <a:stretch/>
        </p:blipFill>
        <p:spPr>
          <a:xfrm>
            <a:off x="5481235" y="3811383"/>
            <a:ext cx="3113865" cy="2866700"/>
          </a:xfrm>
          <a:prstGeom prst="rect">
            <a:avLst/>
          </a:prstGeom>
          <a:noFill/>
          <a:ln>
            <a:noFill/>
          </a:ln>
        </p:spPr>
      </p:pic>
      <p:pic>
        <p:nvPicPr>
          <p:cNvPr id="632" name="Google Shape;632;p65" descr="Image: Inclusive Hiring Best Practices: Hiring Manager Checklist"/>
          <p:cNvPicPr preferRelativeResize="0"/>
          <p:nvPr/>
        </p:nvPicPr>
        <p:blipFill rotWithShape="1">
          <a:blip r:embed="rId5">
            <a:alphaModFix/>
          </a:blip>
          <a:srcRect b="4415"/>
          <a:stretch/>
        </p:blipFill>
        <p:spPr>
          <a:xfrm>
            <a:off x="2118001" y="3811383"/>
            <a:ext cx="3113867" cy="2866700"/>
          </a:xfrm>
          <a:prstGeom prst="rect">
            <a:avLst/>
          </a:prstGeom>
          <a:noFill/>
          <a:ln>
            <a:noFill/>
          </a:ln>
        </p:spPr>
      </p:pic>
      <p:sp>
        <p:nvSpPr>
          <p:cNvPr id="629" name="Google Shape;629;p65"/>
          <p:cNvSpPr txBox="1">
            <a:spLocks noGrp="1"/>
          </p:cNvSpPr>
          <p:nvPr>
            <p:ph type="body" idx="2"/>
          </p:nvPr>
        </p:nvSpPr>
        <p:spPr>
          <a:xfrm>
            <a:off x="3168700" y="1349628"/>
            <a:ext cx="8384400" cy="1926741"/>
          </a:xfrm>
          <a:prstGeom prst="rect">
            <a:avLst/>
          </a:prstGeom>
        </p:spPr>
        <p:txBody>
          <a:bodyPr spcFirstLastPara="1" vert="horz" wrap="square" lIns="91433" tIns="45700" rIns="91433" bIns="45700" rtlCol="0" anchor="t" anchorCtr="0">
            <a:noAutofit/>
          </a:bodyPr>
          <a:lstStyle/>
          <a:p>
            <a:pPr marL="1090064" indent="-285750">
              <a:lnSpc>
                <a:spcPct val="90000"/>
              </a:lnSpc>
              <a:buSzPts val="1300"/>
            </a:pPr>
            <a:r>
              <a:rPr lang="en" sz="2400" b="0" dirty="0">
                <a:solidFill>
                  <a:schemeClr val="tx1"/>
                </a:solidFill>
                <a:latin typeface="Roboto" panose="02000000000000000000" pitchFamily="2" charset="0"/>
                <a:ea typeface="Roboto" panose="02000000000000000000" pitchFamily="2" charset="0"/>
                <a:cs typeface="Roboto Slab"/>
                <a:sym typeface="Roboto Slab"/>
              </a:rPr>
              <a:t>Raising Awareness</a:t>
            </a:r>
            <a:endParaRPr sz="2400"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Training for hiring managers, hiring panels, supervisors, managers, and all employees </a:t>
            </a:r>
            <a:endParaRPr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400" b="0" dirty="0">
                <a:solidFill>
                  <a:schemeClr val="tx1"/>
                </a:solidFill>
                <a:latin typeface="Roboto" panose="02000000000000000000" pitchFamily="2" charset="0"/>
                <a:ea typeface="Roboto" panose="02000000000000000000" pitchFamily="2" charset="0"/>
                <a:cs typeface="Roboto Slab"/>
                <a:sym typeface="Roboto Slab"/>
              </a:rPr>
              <a:t>Fostering Inclusion</a:t>
            </a:r>
            <a:endParaRPr sz="2400"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Equity, Diversity, &amp; Inclusion (EDI) Efforts</a:t>
            </a:r>
            <a:endParaRPr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Employee Resource Groups/Affinity Groups </a:t>
            </a:r>
            <a:endParaRPr b="0" dirty="0">
              <a:solidFill>
                <a:schemeClr val="tx1"/>
              </a:solidFill>
              <a:latin typeface="Roboto" panose="02000000000000000000" pitchFamily="2" charset="0"/>
              <a:ea typeface="Roboto" panose="02000000000000000000" pitchFamily="2" charset="0"/>
              <a:cs typeface="Roboto Slab"/>
              <a:sym typeface="Roboto Slab"/>
            </a:endParaRPr>
          </a:p>
        </p:txBody>
      </p:sp>
      <p:cxnSp>
        <p:nvCxnSpPr>
          <p:cNvPr id="630" name="Google Shape;630;p65">
            <a:extLst>
              <a:ext uri="{C183D7F6-B498-43B3-948B-1728B52AA6E4}">
                <adec:decorative xmlns:adec="http://schemas.microsoft.com/office/drawing/2017/decorative" val="1"/>
              </a:ext>
            </a:extLst>
          </p:cNvPr>
          <p:cNvCxnSpPr/>
          <p:nvPr/>
        </p:nvCxnSpPr>
        <p:spPr>
          <a:xfrm>
            <a:off x="4189900" y="1362801"/>
            <a:ext cx="4405200" cy="0"/>
          </a:xfrm>
          <a:prstGeom prst="straightConnector1">
            <a:avLst/>
          </a:prstGeom>
          <a:noFill/>
          <a:ln w="25400" cap="flat" cmpd="sng">
            <a:solidFill>
              <a:srgbClr val="F6D503"/>
            </a:solidFill>
            <a:prstDash val="solid"/>
            <a:miter lim="800000"/>
            <a:headEnd type="none" w="sm" len="sm"/>
            <a:tailEnd type="none" w="sm" len="sm"/>
          </a:ln>
        </p:spPr>
      </p:cxnSp>
      <p:sp>
        <p:nvSpPr>
          <p:cNvPr id="627" name="Google Shape;627;p65"/>
          <p:cNvSpPr txBox="1">
            <a:spLocks noGrp="1"/>
          </p:cNvSpPr>
          <p:nvPr>
            <p:ph type="title"/>
          </p:nvPr>
        </p:nvSpPr>
        <p:spPr>
          <a:xfrm>
            <a:off x="4189900" y="107344"/>
            <a:ext cx="7363200" cy="1116000"/>
          </a:xfrm>
          <a:prstGeom prst="rect">
            <a:avLst/>
          </a:prstGeom>
          <a:noFill/>
          <a:ln>
            <a:noFill/>
          </a:ln>
        </p:spPr>
        <p:txBody>
          <a:bodyPr spcFirstLastPara="1" vert="horz" wrap="square" lIns="91433" tIns="45700" rIns="91433" bIns="45700" rtlCol="0" anchor="b" anchorCtr="0">
            <a:noAutofit/>
          </a:bodyPr>
          <a:lstStyle/>
          <a:p>
            <a:pPr>
              <a:buClr>
                <a:schemeClr val="lt1"/>
              </a:buClr>
            </a:pPr>
            <a:r>
              <a:rPr lang="en" sz="4000" b="1" dirty="0">
                <a:latin typeface="Roboto" panose="02000000000000000000" pitchFamily="2" charset="0"/>
                <a:ea typeface="Roboto" panose="02000000000000000000" pitchFamily="2" charset="0"/>
              </a:rPr>
              <a:t>What’s the Latest in Colorado? </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83623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pic>
        <p:nvPicPr>
          <p:cNvPr id="642" name="Google Shape;642;p66" descr="Venn diagram: recruitment (in blue), retention (in yellow), education (in red)"/>
          <p:cNvPicPr preferRelativeResize="0"/>
          <p:nvPr/>
        </p:nvPicPr>
        <p:blipFill>
          <a:blip r:embed="rId3">
            <a:alphaModFix/>
          </a:blip>
          <a:stretch>
            <a:fillRect/>
          </a:stretch>
        </p:blipFill>
        <p:spPr>
          <a:xfrm>
            <a:off x="8213260" y="3414678"/>
            <a:ext cx="3301800" cy="2952305"/>
          </a:xfrm>
          <a:prstGeom prst="rect">
            <a:avLst/>
          </a:prstGeom>
          <a:noFill/>
          <a:ln>
            <a:noFill/>
          </a:ln>
        </p:spPr>
      </p:pic>
      <p:pic>
        <p:nvPicPr>
          <p:cNvPr id="643" name="Google Shape;643;p66" descr="Image: EDI disability resource guides for employers"/>
          <p:cNvPicPr preferRelativeResize="0"/>
          <p:nvPr/>
        </p:nvPicPr>
        <p:blipFill>
          <a:blip r:embed="rId4">
            <a:alphaModFix/>
          </a:blip>
          <a:stretch>
            <a:fillRect/>
          </a:stretch>
        </p:blipFill>
        <p:spPr>
          <a:xfrm>
            <a:off x="5044134" y="3577450"/>
            <a:ext cx="3004767" cy="2789533"/>
          </a:xfrm>
          <a:prstGeom prst="rect">
            <a:avLst/>
          </a:prstGeom>
          <a:noFill/>
          <a:ln>
            <a:noFill/>
          </a:ln>
        </p:spPr>
      </p:pic>
      <p:sp>
        <p:nvSpPr>
          <p:cNvPr id="640" name="Google Shape;640;p66"/>
          <p:cNvSpPr txBox="1">
            <a:spLocks noGrp="1"/>
          </p:cNvSpPr>
          <p:nvPr>
            <p:ph type="body" idx="2"/>
          </p:nvPr>
        </p:nvSpPr>
        <p:spPr>
          <a:xfrm>
            <a:off x="3395660" y="1223344"/>
            <a:ext cx="8384400" cy="1655367"/>
          </a:xfrm>
          <a:prstGeom prst="rect">
            <a:avLst/>
          </a:prstGeom>
        </p:spPr>
        <p:txBody>
          <a:bodyPr spcFirstLastPara="1" vert="horz" wrap="square" lIns="91433" tIns="45700" rIns="91433" bIns="45700" rtlCol="0" anchor="t" anchorCtr="0">
            <a:noAutofit/>
          </a:bodyPr>
          <a:lstStyle/>
          <a:p>
            <a:pPr marL="0" indent="0">
              <a:lnSpc>
                <a:spcPct val="90000"/>
              </a:lnSpc>
              <a:buNone/>
            </a:pPr>
            <a:endParaRPr sz="24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400" b="0" dirty="0">
                <a:solidFill>
                  <a:schemeClr val="tx1"/>
                </a:solidFill>
                <a:latin typeface="Roboto" panose="02000000000000000000" pitchFamily="2" charset="0"/>
                <a:ea typeface="Roboto" panose="02000000000000000000" pitchFamily="2" charset="0"/>
                <a:cs typeface="Roboto Slab"/>
                <a:sym typeface="Roboto Slab"/>
              </a:rPr>
              <a:t>Increasing Collaboration </a:t>
            </a:r>
            <a:endParaRPr sz="2400"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Business Relations Unit (BRU) within Division of Vocational Rehabilitation (DVR) </a:t>
            </a:r>
            <a:endParaRPr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State ADA Coordinator Resource Group </a:t>
            </a:r>
            <a:endParaRPr b="0" dirty="0">
              <a:solidFill>
                <a:schemeClr val="tx1"/>
              </a:solidFill>
              <a:latin typeface="Roboto" panose="02000000000000000000" pitchFamily="2" charset="0"/>
              <a:ea typeface="Roboto" panose="02000000000000000000" pitchFamily="2" charset="0"/>
              <a:cs typeface="Roboto Slab"/>
              <a:sym typeface="Roboto Slab"/>
            </a:endParaRPr>
          </a:p>
          <a:p>
            <a:pPr marL="1828754" lvl="1" indent="-414856">
              <a:lnSpc>
                <a:spcPct val="90000"/>
              </a:lnSpc>
              <a:buSzPts val="1300"/>
              <a:buFont typeface="Roboto Slab"/>
              <a:buChar char="○"/>
            </a:pPr>
            <a:r>
              <a:rPr lang="en" b="0" dirty="0">
                <a:solidFill>
                  <a:schemeClr val="tx1"/>
                </a:solidFill>
                <a:latin typeface="Roboto" panose="02000000000000000000" pitchFamily="2" charset="0"/>
                <a:ea typeface="Roboto" panose="02000000000000000000" pitchFamily="2" charset="0"/>
                <a:cs typeface="Roboto Slab"/>
                <a:sym typeface="Roboto Slab"/>
              </a:rPr>
              <a:t>Lt. Governor Quarterly Round Table </a:t>
            </a:r>
            <a:endParaRPr b="0" dirty="0">
              <a:solidFill>
                <a:schemeClr val="tx1"/>
              </a:solidFill>
              <a:latin typeface="Roboto" panose="02000000000000000000" pitchFamily="2" charset="0"/>
              <a:ea typeface="Roboto" panose="02000000000000000000" pitchFamily="2" charset="0"/>
              <a:cs typeface="Roboto Slab"/>
              <a:sym typeface="Roboto Slab"/>
            </a:endParaRPr>
          </a:p>
        </p:txBody>
      </p:sp>
      <p:cxnSp>
        <p:nvCxnSpPr>
          <p:cNvPr id="5" name="Google Shape;630;p65">
            <a:extLst>
              <a:ext uri="{FF2B5EF4-FFF2-40B4-BE49-F238E27FC236}">
                <a16:creationId xmlns:a16="http://schemas.microsoft.com/office/drawing/2014/main" id="{51ED002C-6B6A-8770-9A3A-8A0E989A0198}"/>
              </a:ext>
              <a:ext uri="{C183D7F6-B498-43B3-948B-1728B52AA6E4}">
                <adec:decorative xmlns:adec="http://schemas.microsoft.com/office/drawing/2017/decorative" val="1"/>
              </a:ext>
            </a:extLst>
          </p:cNvPr>
          <p:cNvCxnSpPr/>
          <p:nvPr/>
        </p:nvCxnSpPr>
        <p:spPr>
          <a:xfrm>
            <a:off x="4189900" y="1362801"/>
            <a:ext cx="4405200" cy="0"/>
          </a:xfrm>
          <a:prstGeom prst="straightConnector1">
            <a:avLst/>
          </a:prstGeom>
          <a:noFill/>
          <a:ln w="25400" cap="flat" cmpd="sng">
            <a:solidFill>
              <a:srgbClr val="F6D503"/>
            </a:solidFill>
            <a:prstDash val="solid"/>
            <a:miter lim="800000"/>
            <a:headEnd type="none" w="sm" len="sm"/>
            <a:tailEnd type="none" w="sm" len="sm"/>
          </a:ln>
        </p:spPr>
      </p:cxnSp>
      <p:sp>
        <p:nvSpPr>
          <p:cNvPr id="4" name="Google Shape;627;p65">
            <a:extLst>
              <a:ext uri="{FF2B5EF4-FFF2-40B4-BE49-F238E27FC236}">
                <a16:creationId xmlns:a16="http://schemas.microsoft.com/office/drawing/2014/main" id="{B187AA7B-DF3B-6C6F-BB16-D5418D72908A}"/>
              </a:ext>
            </a:extLst>
          </p:cNvPr>
          <p:cNvSpPr txBox="1">
            <a:spLocks noGrp="1"/>
          </p:cNvSpPr>
          <p:nvPr>
            <p:ph type="title" idx="4294967295"/>
          </p:nvPr>
        </p:nvSpPr>
        <p:spPr>
          <a:xfrm>
            <a:off x="4189900" y="107344"/>
            <a:ext cx="7363200" cy="1116000"/>
          </a:xfrm>
          <a:prstGeom prst="rect">
            <a:avLst/>
          </a:prstGeom>
          <a:noFill/>
          <a:ln>
            <a:noFill/>
            <a:prstDash/>
          </a:ln>
          <a:effectLst/>
        </p:spPr>
        <p:txBody>
          <a:bodyPr rot="0" spcFirstLastPara="1" vertOverflow="overflow" horzOverflow="overflow" vert="horz" wrap="square" lIns="91433" tIns="45700" rIns="91433" bIns="45700" numCol="1" spcCol="0" rtlCol="0" fromWordArt="0" anchor="b" anchorCtr="0" forceAA="0" compatLnSpc="1">
            <a:prstTxWarp prst="textNoShape">
              <a:avLst/>
            </a:prstTxWarp>
            <a:noAutofit/>
          </a:bodyPr>
          <a:lstStyle>
            <a:lvl1pPr lvl="0" algn="l" defTabSz="914400" rtl="0" eaLnBrk="1" latinLnBrk="0" hangingPunct="1">
              <a:lnSpc>
                <a:spcPct val="90000"/>
              </a:lnSpc>
              <a:spcBef>
                <a:spcPts val="0"/>
              </a:spcBef>
              <a:spcAft>
                <a:spcPts val="0"/>
              </a:spcAft>
              <a:buSzPts val="3300"/>
              <a:buFont typeface="Arial"/>
              <a:buNone/>
              <a:defRPr sz="4400" kern="1200">
                <a:solidFill>
                  <a:schemeClr val="tx1"/>
                </a:solidFill>
                <a:latin typeface="+mj-lt"/>
                <a:ea typeface="+mj-ea"/>
                <a:cs typeface="+mj-cs"/>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pPr marL="0" marR="0" lvl="0" indent="0" algn="l" defTabSz="914400" rtl="0" eaLnBrk="1" fontAlgn="auto" latinLnBrk="0" hangingPunct="1">
              <a:lnSpc>
                <a:spcPct val="90000"/>
              </a:lnSpc>
              <a:spcBef>
                <a:spcPts val="0"/>
              </a:spcBef>
              <a:spcAft>
                <a:spcPts val="0"/>
              </a:spcAft>
              <a:buClr>
                <a:schemeClr val="lt1"/>
              </a:buClr>
              <a:buSzPts val="3300"/>
              <a:buFont typeface="Arial"/>
              <a:buNone/>
              <a:tabLst/>
              <a:defRPr/>
            </a:pPr>
            <a:r>
              <a:rPr kumimoji="0" lang="en-US" sz="4000" b="1" i="0" u="none" strike="noStrike" kern="1200" cap="none" spc="0" normalizeH="0" baseline="0" noProof="0" dirty="0">
                <a:ln>
                  <a:noFill/>
                </a:ln>
                <a:solidFill>
                  <a:schemeClr val="tx1"/>
                </a:solidFill>
                <a:effectLst/>
                <a:uLnTx/>
                <a:uFillTx/>
                <a:latin typeface="Roboto" panose="02000000000000000000" pitchFamily="2" charset="0"/>
                <a:ea typeface="Roboto" panose="02000000000000000000" pitchFamily="2" charset="0"/>
                <a:cs typeface="+mj-cs"/>
              </a:rPr>
              <a:t>What’s the Latest in Colorado? </a:t>
            </a:r>
          </a:p>
        </p:txBody>
      </p:sp>
    </p:spTree>
    <p:extLst>
      <p:ext uri="{BB962C8B-B14F-4D97-AF65-F5344CB8AC3E}">
        <p14:creationId xmlns:p14="http://schemas.microsoft.com/office/powerpoint/2010/main" val="22180661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pic>
        <p:nvPicPr>
          <p:cNvPr id="653" name="Google Shape;653;p67" descr="Graphic: statewide equity office, passed in the house, HB2201397&#10;&#10;Three bullet points&#10;- establishes the statewide equity office within the department of personnel and administration&#10;- the office will work with equity organizations and stakeholders to develop equitable programs and services for state agencies&#10;- ensures state agencies comply with rules, laws and agreements related to equity"/>
          <p:cNvPicPr preferRelativeResize="0"/>
          <p:nvPr/>
        </p:nvPicPr>
        <p:blipFill rotWithShape="1">
          <a:blip r:embed="rId3">
            <a:alphaModFix/>
          </a:blip>
          <a:srcRect b="8450"/>
          <a:stretch/>
        </p:blipFill>
        <p:spPr>
          <a:xfrm>
            <a:off x="8831734" y="3502301"/>
            <a:ext cx="3129033" cy="2864668"/>
          </a:xfrm>
          <a:prstGeom prst="rect">
            <a:avLst/>
          </a:prstGeom>
          <a:noFill/>
          <a:ln>
            <a:noFill/>
          </a:ln>
        </p:spPr>
      </p:pic>
      <p:pic>
        <p:nvPicPr>
          <p:cNvPr id="652" name="Google Shape;652;p67" descr="Image: three men and one woman at table outside of large building. Man is signing papers."/>
          <p:cNvPicPr preferRelativeResize="0"/>
          <p:nvPr/>
        </p:nvPicPr>
        <p:blipFill>
          <a:blip r:embed="rId4">
            <a:alphaModFix/>
          </a:blip>
          <a:stretch>
            <a:fillRect/>
          </a:stretch>
        </p:blipFill>
        <p:spPr>
          <a:xfrm>
            <a:off x="8831734" y="998034"/>
            <a:ext cx="3129033" cy="2383567"/>
          </a:xfrm>
          <a:prstGeom prst="rect">
            <a:avLst/>
          </a:prstGeom>
          <a:noFill/>
          <a:ln>
            <a:noFill/>
          </a:ln>
        </p:spPr>
      </p:pic>
      <p:sp>
        <p:nvSpPr>
          <p:cNvPr id="650" name="Google Shape;650;p67"/>
          <p:cNvSpPr txBox="1">
            <a:spLocks noGrp="1"/>
          </p:cNvSpPr>
          <p:nvPr>
            <p:ph type="body" idx="2"/>
          </p:nvPr>
        </p:nvSpPr>
        <p:spPr>
          <a:xfrm>
            <a:off x="2784909" y="1849116"/>
            <a:ext cx="5827066" cy="4078567"/>
          </a:xfrm>
          <a:prstGeom prst="rect">
            <a:avLst/>
          </a:prstGeom>
        </p:spPr>
        <p:txBody>
          <a:bodyPr spcFirstLastPara="1" vert="horz" wrap="square" lIns="91433" tIns="45700" rIns="91433" bIns="45700" rtlCol="0" anchor="t" anchorCtr="0">
            <a:noAutofit/>
          </a:bodyPr>
          <a:lstStyle/>
          <a:p>
            <a:pPr marL="121917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House Bill 21-1110 Implementation</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Equity Office Implementation </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Centralized Accommodation Fund </a:t>
            </a:r>
            <a:br>
              <a:rPr lang="en" sz="2200" b="0" dirty="0">
                <a:solidFill>
                  <a:schemeClr val="tx1"/>
                </a:solidFill>
                <a:latin typeface="Roboto" panose="02000000000000000000" pitchFamily="2" charset="0"/>
                <a:ea typeface="Roboto" panose="02000000000000000000" pitchFamily="2" charset="0"/>
                <a:cs typeface="Roboto Slab"/>
                <a:sym typeface="Roboto Slab"/>
              </a:rPr>
            </a:br>
            <a:r>
              <a:rPr lang="en" sz="2200" b="0" dirty="0">
                <a:solidFill>
                  <a:schemeClr val="tx1"/>
                </a:solidFill>
                <a:latin typeface="Roboto" panose="02000000000000000000" pitchFamily="2" charset="0"/>
                <a:ea typeface="Roboto" panose="02000000000000000000" pitchFamily="2" charset="0"/>
                <a:cs typeface="Roboto Slab"/>
                <a:sym typeface="Roboto Slab"/>
              </a:rPr>
              <a:t>Implementation</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r>
              <a:rPr lang="en" sz="2200" b="0" dirty="0">
                <a:solidFill>
                  <a:schemeClr val="tx1"/>
                </a:solidFill>
                <a:latin typeface="Roboto" panose="02000000000000000000" pitchFamily="2" charset="0"/>
                <a:ea typeface="Roboto" panose="02000000000000000000" pitchFamily="2" charset="0"/>
                <a:cs typeface="Roboto Slab"/>
                <a:sym typeface="Roboto Slab"/>
              </a:rPr>
              <a:t> </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Statewide ADA Coordinator Hiring</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Skills-Based Hiring Implementation </a:t>
            </a:r>
            <a:endParaRPr sz="2200" b="0" dirty="0">
              <a:solidFill>
                <a:schemeClr val="tx1"/>
              </a:solidFill>
              <a:latin typeface="Roboto" panose="02000000000000000000" pitchFamily="2" charset="0"/>
              <a:ea typeface="Roboto" panose="02000000000000000000" pitchFamily="2" charset="0"/>
              <a:cs typeface="Roboto Slab"/>
              <a:sym typeface="Roboto Slab"/>
            </a:endParaRPr>
          </a:p>
        </p:txBody>
      </p:sp>
      <p:cxnSp>
        <p:nvCxnSpPr>
          <p:cNvPr id="651" name="Google Shape;651;p67">
            <a:extLst>
              <a:ext uri="{C183D7F6-B498-43B3-948B-1728B52AA6E4}">
                <adec:decorative xmlns:adec="http://schemas.microsoft.com/office/drawing/2017/decorative" val="1"/>
              </a:ext>
            </a:extLst>
          </p:cNvPr>
          <p:cNvCxnSpPr/>
          <p:nvPr/>
        </p:nvCxnSpPr>
        <p:spPr>
          <a:xfrm>
            <a:off x="3631308" y="1650986"/>
            <a:ext cx="4405200" cy="0"/>
          </a:xfrm>
          <a:prstGeom prst="straightConnector1">
            <a:avLst/>
          </a:prstGeom>
          <a:noFill/>
          <a:ln w="25400" cap="flat" cmpd="sng">
            <a:solidFill>
              <a:srgbClr val="F6D503"/>
            </a:solidFill>
            <a:prstDash val="solid"/>
            <a:miter lim="800000"/>
            <a:headEnd type="none" w="sm" len="sm"/>
            <a:tailEnd type="none" w="sm" len="sm"/>
          </a:ln>
        </p:spPr>
      </p:cxnSp>
      <p:sp>
        <p:nvSpPr>
          <p:cNvPr id="648" name="Google Shape;648;p67"/>
          <p:cNvSpPr txBox="1">
            <a:spLocks noGrp="1"/>
          </p:cNvSpPr>
          <p:nvPr>
            <p:ph type="title"/>
          </p:nvPr>
        </p:nvSpPr>
        <p:spPr>
          <a:xfrm>
            <a:off x="3631308" y="474636"/>
            <a:ext cx="7363200" cy="1116000"/>
          </a:xfrm>
          <a:prstGeom prst="rect">
            <a:avLst/>
          </a:prstGeom>
          <a:noFill/>
          <a:ln>
            <a:noFill/>
          </a:ln>
        </p:spPr>
        <p:txBody>
          <a:bodyPr spcFirstLastPara="1" vert="horz" wrap="square" lIns="91433" tIns="45700" rIns="91433" bIns="45700" rtlCol="0" anchor="b" anchorCtr="0">
            <a:noAutofit/>
          </a:bodyPr>
          <a:lstStyle/>
          <a:p>
            <a:pPr>
              <a:buClr>
                <a:schemeClr val="lt1"/>
              </a:buClr>
            </a:pPr>
            <a:r>
              <a:rPr lang="en" sz="4000" b="1" dirty="0">
                <a:latin typeface="Roboto" panose="02000000000000000000" pitchFamily="2" charset="0"/>
                <a:ea typeface="Roboto" panose="02000000000000000000" pitchFamily="2" charset="0"/>
              </a:rPr>
              <a:t>What’s on the </a:t>
            </a:r>
            <a:endParaRPr sz="4000" b="1" dirty="0">
              <a:latin typeface="Roboto" panose="02000000000000000000" pitchFamily="2" charset="0"/>
              <a:ea typeface="Roboto" panose="02000000000000000000" pitchFamily="2" charset="0"/>
            </a:endParaRPr>
          </a:p>
          <a:p>
            <a:pPr>
              <a:buClr>
                <a:schemeClr val="lt1"/>
              </a:buClr>
            </a:pPr>
            <a:r>
              <a:rPr lang="en" sz="4000" b="1" dirty="0">
                <a:latin typeface="Roboto" panose="02000000000000000000" pitchFamily="2" charset="0"/>
                <a:ea typeface="Roboto" panose="02000000000000000000" pitchFamily="2" charset="0"/>
              </a:rPr>
              <a:t>Horizon? </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131131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for the Council of State Governments, icon with the letters CSG.">
            <a:extLst>
              <a:ext uri="{FF2B5EF4-FFF2-40B4-BE49-F238E27FC236}">
                <a16:creationId xmlns:a16="http://schemas.microsoft.com/office/drawing/2014/main" id="{E5CF18E1-1648-BA11-1DFA-D01B586B5CD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83DAC979-840E-4C9F-EABD-4B5593762A3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ogo for the Council of State Governments, icon with the letters CSG.">
            <a:extLst>
              <a:ext uri="{FF2B5EF4-FFF2-40B4-BE49-F238E27FC236}">
                <a16:creationId xmlns:a16="http://schemas.microsoft.com/office/drawing/2014/main" id="{49CADB1D-75F9-19CF-0E2F-D041C64B10D0}"/>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7414793" y="1927598"/>
            <a:ext cx="2743200" cy="2743200"/>
          </a:xfrm>
          <a:prstGeom prst="rect">
            <a:avLst/>
          </a:prstGeom>
        </p:spPr>
      </p:pic>
      <p:sp>
        <p:nvSpPr>
          <p:cNvPr id="11" name="Content Placeholder 2" descr="Slide Text&#10;&#10;Closed Captioning&#10;&#10;Chat Box, Q&amp;A&#10;&#10;Cameras and Microphones&#10;&#10;Webinar Recording&#10;">
            <a:extLst>
              <a:ext uri="{FF2B5EF4-FFF2-40B4-BE49-F238E27FC236}">
                <a16:creationId xmlns:a16="http://schemas.microsoft.com/office/drawing/2014/main" id="{7E06DADE-2E50-B5D8-BB88-057FC780D7A9}"/>
              </a:ext>
            </a:extLst>
          </p:cNvPr>
          <p:cNvSpPr>
            <a:spLocks noGrp="1"/>
          </p:cNvSpPr>
          <p:nvPr>
            <p:ph idx="1"/>
          </p:nvPr>
        </p:nvSpPr>
        <p:spPr>
          <a:xfrm>
            <a:off x="838200" y="1399194"/>
            <a:ext cx="10515600" cy="4351338"/>
          </a:xfrm>
        </p:spPr>
        <p:txBody>
          <a:bodyPr vert="horz" lIns="91440" tIns="45720" rIns="91440" bIns="45720" rtlCol="0" anchor="t">
            <a:normAutofit lnSpcReduction="10000"/>
          </a:bodyPr>
          <a:lstStyle/>
          <a:p>
            <a:r>
              <a:rPr lang="en-US" dirty="0">
                <a:cs typeface="Calibri"/>
              </a:rPr>
              <a:t>Chat Box, Q&amp;A box</a:t>
            </a:r>
          </a:p>
          <a:p>
            <a:endParaRPr lang="en-US" dirty="0">
              <a:cs typeface="Calibri"/>
            </a:endParaRPr>
          </a:p>
          <a:p>
            <a:r>
              <a:rPr lang="en-US" dirty="0">
                <a:cs typeface="Calibri"/>
              </a:rPr>
              <a:t>Cameras and Microphones</a:t>
            </a:r>
          </a:p>
          <a:p>
            <a:pPr marL="0" indent="0">
              <a:buNone/>
            </a:pPr>
            <a:endParaRPr lang="en-US" dirty="0">
              <a:cs typeface="Calibri"/>
            </a:endParaRPr>
          </a:p>
          <a:p>
            <a:r>
              <a:rPr lang="en-US" dirty="0">
                <a:cs typeface="Calibri"/>
              </a:rPr>
              <a:t>Webinar Recording</a:t>
            </a:r>
          </a:p>
          <a:p>
            <a:endParaRPr lang="en-US" dirty="0">
              <a:cs typeface="Calibri"/>
            </a:endParaRPr>
          </a:p>
          <a:p>
            <a:r>
              <a:rPr lang="en-US" dirty="0">
                <a:cs typeface="Calibri"/>
              </a:rPr>
              <a:t>Presentation Materials</a:t>
            </a:r>
          </a:p>
          <a:p>
            <a:endParaRPr lang="en-US" dirty="0">
              <a:cs typeface="Calibri"/>
            </a:endParaRPr>
          </a:p>
          <a:p>
            <a:r>
              <a:rPr lang="en-US" dirty="0">
                <a:cs typeface="Calibri"/>
              </a:rPr>
              <a:t>Live Transcript</a:t>
            </a:r>
          </a:p>
          <a:p>
            <a:pPr marL="0" indent="0">
              <a:buNone/>
            </a:pPr>
            <a:endParaRPr lang="en-US" dirty="0">
              <a:cs typeface="Calibri"/>
            </a:endParaRPr>
          </a:p>
        </p:txBody>
      </p:sp>
      <p:sp>
        <p:nvSpPr>
          <p:cNvPr id="9" name="Title 8">
            <a:extLst>
              <a:ext uri="{FF2B5EF4-FFF2-40B4-BE49-F238E27FC236}">
                <a16:creationId xmlns:a16="http://schemas.microsoft.com/office/drawing/2014/main" id="{7297CB24-2427-AD0A-9FA7-A1DE13631A18}"/>
              </a:ext>
            </a:extLst>
          </p:cNvPr>
          <p:cNvSpPr>
            <a:spLocks noGrp="1"/>
          </p:cNvSpPr>
          <p:nvPr>
            <p:ph type="title"/>
          </p:nvPr>
        </p:nvSpPr>
        <p:spPr>
          <a:xfrm>
            <a:off x="838200" y="125362"/>
            <a:ext cx="10515600" cy="1325563"/>
          </a:xfrm>
        </p:spPr>
        <p:txBody>
          <a:bodyPr>
            <a:normAutofit/>
          </a:bodyPr>
          <a:lstStyle/>
          <a:p>
            <a:r>
              <a:rPr lang="en-US" sz="3600" b="1" dirty="0">
                <a:solidFill>
                  <a:srgbClr val="0070C0"/>
                </a:solidFill>
                <a:latin typeface="Avenir Next LT Pro" panose="020B0504020202020204" pitchFamily="34" charset="77"/>
              </a:rPr>
              <a:t>Housekeeping</a:t>
            </a:r>
          </a:p>
        </p:txBody>
      </p:sp>
    </p:spTree>
    <p:extLst>
      <p:ext uri="{BB962C8B-B14F-4D97-AF65-F5344CB8AC3E}">
        <p14:creationId xmlns:p14="http://schemas.microsoft.com/office/powerpoint/2010/main" val="293123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62" name="Google Shape;662;p68" descr="Header image: title reads CDLE disability hiring preference pilot program.&#10;&#10;Header features one African American woman wearing a blazer with a red shirt and one mad wearing a white button down reading from an iPad"/>
          <p:cNvPicPr preferRelativeResize="0"/>
          <p:nvPr/>
        </p:nvPicPr>
        <p:blipFill>
          <a:blip r:embed="rId3">
            <a:alphaModFix/>
          </a:blip>
          <a:stretch>
            <a:fillRect/>
          </a:stretch>
        </p:blipFill>
        <p:spPr>
          <a:xfrm>
            <a:off x="7139567" y="2157767"/>
            <a:ext cx="4647765" cy="1375267"/>
          </a:xfrm>
          <a:prstGeom prst="rect">
            <a:avLst/>
          </a:prstGeom>
          <a:noFill/>
          <a:ln>
            <a:noFill/>
          </a:ln>
        </p:spPr>
      </p:pic>
      <p:sp>
        <p:nvSpPr>
          <p:cNvPr id="660" name="Google Shape;660;p68"/>
          <p:cNvSpPr txBox="1">
            <a:spLocks noGrp="1"/>
          </p:cNvSpPr>
          <p:nvPr>
            <p:ph type="body" idx="2"/>
          </p:nvPr>
        </p:nvSpPr>
        <p:spPr>
          <a:xfrm>
            <a:off x="3170827" y="1613277"/>
            <a:ext cx="8384400" cy="2833925"/>
          </a:xfrm>
          <a:prstGeom prst="rect">
            <a:avLst/>
          </a:prstGeom>
        </p:spPr>
        <p:txBody>
          <a:bodyPr spcFirstLastPara="1" vert="horz" wrap="square" lIns="91433" tIns="45700" rIns="91433" bIns="45700" rtlCol="0" anchor="t" anchorCtr="0">
            <a:noAutofit/>
          </a:bodyPr>
          <a:lstStyle/>
          <a:p>
            <a:pPr marL="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Expansion of the </a:t>
            </a:r>
            <a:br>
              <a:rPr lang="en" sz="2200" b="0" dirty="0">
                <a:solidFill>
                  <a:schemeClr val="tx1"/>
                </a:solidFill>
                <a:latin typeface="Roboto" panose="02000000000000000000" pitchFamily="2" charset="0"/>
                <a:ea typeface="Roboto" panose="02000000000000000000" pitchFamily="2" charset="0"/>
                <a:cs typeface="Roboto Slab"/>
                <a:sym typeface="Roboto Slab"/>
              </a:rPr>
            </a:br>
            <a:r>
              <a:rPr lang="en" sz="2200" b="0" dirty="0">
                <a:solidFill>
                  <a:schemeClr val="tx1"/>
                </a:solidFill>
                <a:latin typeface="Roboto" panose="02000000000000000000" pitchFamily="2" charset="0"/>
                <a:ea typeface="Roboto" panose="02000000000000000000" pitchFamily="2" charset="0"/>
                <a:cs typeface="Roboto Slab"/>
                <a:sym typeface="Roboto Slab"/>
              </a:rPr>
              <a:t>Disability Hiring </a:t>
            </a:r>
            <a:br>
              <a:rPr lang="en" sz="2200" b="0" dirty="0">
                <a:solidFill>
                  <a:schemeClr val="tx1"/>
                </a:solidFill>
                <a:latin typeface="Roboto" panose="02000000000000000000" pitchFamily="2" charset="0"/>
                <a:ea typeface="Roboto" panose="02000000000000000000" pitchFamily="2" charset="0"/>
                <a:cs typeface="Roboto Slab"/>
                <a:sym typeface="Roboto Slab"/>
              </a:rPr>
            </a:br>
            <a:r>
              <a:rPr lang="en" sz="2200" b="0" dirty="0">
                <a:solidFill>
                  <a:schemeClr val="tx1"/>
                </a:solidFill>
                <a:latin typeface="Roboto" panose="02000000000000000000" pitchFamily="2" charset="0"/>
                <a:ea typeface="Roboto" panose="02000000000000000000" pitchFamily="2" charset="0"/>
                <a:cs typeface="Roboto Slab"/>
                <a:sym typeface="Roboto Slab"/>
              </a:rPr>
              <a:t>Preference Pilot</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r>
              <a:rPr lang="en" sz="2200" b="0" dirty="0">
                <a:solidFill>
                  <a:schemeClr val="tx1"/>
                </a:solidFill>
                <a:latin typeface="Roboto" panose="02000000000000000000" pitchFamily="2" charset="0"/>
                <a:ea typeface="Roboto" panose="02000000000000000000" pitchFamily="2" charset="0"/>
                <a:cs typeface="Roboto Slab"/>
                <a:sym typeface="Roboto Slab"/>
              </a:rPr>
              <a:t> </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Statewide Disability </a:t>
            </a:r>
            <a:br>
              <a:rPr lang="en" sz="2200" b="0" dirty="0">
                <a:solidFill>
                  <a:schemeClr val="tx1"/>
                </a:solidFill>
                <a:latin typeface="Roboto" panose="02000000000000000000" pitchFamily="2" charset="0"/>
                <a:ea typeface="Roboto" panose="02000000000000000000" pitchFamily="2" charset="0"/>
                <a:cs typeface="Roboto Slab"/>
                <a:sym typeface="Roboto Slab"/>
              </a:rPr>
            </a:br>
            <a:r>
              <a:rPr lang="en" sz="2200" b="0" dirty="0">
                <a:solidFill>
                  <a:schemeClr val="tx1"/>
                </a:solidFill>
                <a:latin typeface="Roboto" panose="02000000000000000000" pitchFamily="2" charset="0"/>
                <a:ea typeface="Roboto" panose="02000000000000000000" pitchFamily="2" charset="0"/>
                <a:cs typeface="Roboto Slab"/>
                <a:sym typeface="Roboto Slab"/>
              </a:rPr>
              <a:t>Plan</a:t>
            </a: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0">
              <a:lnSpc>
                <a:spcPct val="90000"/>
              </a:lnSpc>
              <a:buNone/>
            </a:pPr>
            <a:endParaRPr sz="2200" b="0" dirty="0">
              <a:solidFill>
                <a:schemeClr val="tx1"/>
              </a:solidFill>
              <a:latin typeface="Roboto" panose="02000000000000000000" pitchFamily="2" charset="0"/>
              <a:ea typeface="Roboto" panose="02000000000000000000" pitchFamily="2" charset="0"/>
              <a:cs typeface="Roboto Slab"/>
              <a:sym typeface="Roboto Slab"/>
            </a:endParaRPr>
          </a:p>
          <a:p>
            <a:pPr marL="1219170" indent="-414856">
              <a:lnSpc>
                <a:spcPct val="90000"/>
              </a:lnSpc>
              <a:buSzPts val="1300"/>
              <a:buFont typeface="Roboto Slab"/>
              <a:buChar char="●"/>
            </a:pPr>
            <a:r>
              <a:rPr lang="en" sz="2200" b="0" dirty="0">
                <a:solidFill>
                  <a:schemeClr val="tx1"/>
                </a:solidFill>
                <a:latin typeface="Roboto" panose="02000000000000000000" pitchFamily="2" charset="0"/>
                <a:ea typeface="Roboto" panose="02000000000000000000" pitchFamily="2" charset="0"/>
                <a:cs typeface="Roboto Slab"/>
                <a:sym typeface="Roboto Slab"/>
              </a:rPr>
              <a:t>Self-Identification Opportunities &amp; Campaign </a:t>
            </a:r>
            <a:endParaRPr sz="2200" b="0" dirty="0">
              <a:solidFill>
                <a:schemeClr val="tx1"/>
              </a:solidFill>
              <a:latin typeface="Roboto" panose="02000000000000000000" pitchFamily="2" charset="0"/>
              <a:ea typeface="Roboto" panose="02000000000000000000" pitchFamily="2" charset="0"/>
              <a:cs typeface="Roboto Slab"/>
              <a:sym typeface="Roboto Slab"/>
            </a:endParaRPr>
          </a:p>
        </p:txBody>
      </p:sp>
      <p:cxnSp>
        <p:nvCxnSpPr>
          <p:cNvPr id="661" name="Google Shape;661;p68">
            <a:extLst>
              <a:ext uri="{C183D7F6-B498-43B3-948B-1728B52AA6E4}">
                <adec:decorative xmlns:adec="http://schemas.microsoft.com/office/drawing/2017/decorative" val="1"/>
              </a:ext>
            </a:extLst>
          </p:cNvPr>
          <p:cNvCxnSpPr/>
          <p:nvPr/>
        </p:nvCxnSpPr>
        <p:spPr>
          <a:xfrm>
            <a:off x="3893400" y="1613267"/>
            <a:ext cx="4405200" cy="0"/>
          </a:xfrm>
          <a:prstGeom prst="straightConnector1">
            <a:avLst/>
          </a:prstGeom>
          <a:noFill/>
          <a:ln w="25400" cap="flat" cmpd="sng">
            <a:solidFill>
              <a:srgbClr val="F6D503"/>
            </a:solidFill>
            <a:prstDash val="solid"/>
            <a:miter lim="800000"/>
            <a:headEnd type="none" w="sm" len="sm"/>
            <a:tailEnd type="none" w="sm" len="sm"/>
          </a:ln>
        </p:spPr>
      </p:cxnSp>
      <p:sp>
        <p:nvSpPr>
          <p:cNvPr id="658" name="Google Shape;658;p68"/>
          <p:cNvSpPr txBox="1">
            <a:spLocks noGrp="1"/>
          </p:cNvSpPr>
          <p:nvPr>
            <p:ph type="title"/>
          </p:nvPr>
        </p:nvSpPr>
        <p:spPr>
          <a:xfrm>
            <a:off x="3893400" y="497267"/>
            <a:ext cx="7363200" cy="1116000"/>
          </a:xfrm>
          <a:prstGeom prst="rect">
            <a:avLst/>
          </a:prstGeom>
          <a:noFill/>
          <a:ln>
            <a:noFill/>
          </a:ln>
        </p:spPr>
        <p:txBody>
          <a:bodyPr spcFirstLastPara="1" vert="horz" wrap="square" lIns="91433" tIns="45700" rIns="91433" bIns="45700" rtlCol="0" anchor="b" anchorCtr="0">
            <a:noAutofit/>
          </a:bodyPr>
          <a:lstStyle/>
          <a:p>
            <a:pPr>
              <a:buClr>
                <a:schemeClr val="lt1"/>
              </a:buClr>
            </a:pPr>
            <a:r>
              <a:rPr lang="en" sz="4000" b="1" dirty="0">
                <a:latin typeface="Roboto" panose="02000000000000000000" pitchFamily="2" charset="0"/>
                <a:ea typeface="Roboto" panose="02000000000000000000" pitchFamily="2" charset="0"/>
              </a:rPr>
              <a:t>Hopes for the Future </a:t>
            </a:r>
            <a:endParaRPr sz="4000" b="1"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892057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descr="Headshot Caption : Dina Klimkina&#10;Program Director​&#10;dklimkina@csg.org​&#10;">
            <a:extLst>
              <a:ext uri="{FF2B5EF4-FFF2-40B4-BE49-F238E27FC236}">
                <a16:creationId xmlns:a16="http://schemas.microsoft.com/office/drawing/2014/main" id="{653F6953-AB57-D64F-FD9B-473142199F94}"/>
              </a:ext>
            </a:extLst>
          </p:cNvPr>
          <p:cNvSpPr txBox="1"/>
          <p:nvPr/>
        </p:nvSpPr>
        <p:spPr>
          <a:xfrm>
            <a:off x="3749234" y="4447118"/>
            <a:ext cx="4693531" cy="923330"/>
          </a:xfrm>
          <a:prstGeom prst="rect">
            <a:avLst/>
          </a:prstGeom>
          <a:noFill/>
        </p:spPr>
        <p:txBody>
          <a:bodyPr wrap="square" rtlCol="0">
            <a:spAutoFit/>
          </a:bodyPr>
          <a:lstStyle/>
          <a:p>
            <a:pPr algn="ctr" fontAlgn="base"/>
            <a:r>
              <a:rPr lang="en-US" b="1" dirty="0">
                <a:latin typeface="Avenir Next LT Pro" panose="020B0504020202020204" pitchFamily="34" charset="77"/>
              </a:rPr>
              <a:t>Representative Catherine Abercrombie</a:t>
            </a:r>
          </a:p>
          <a:p>
            <a:pPr algn="ctr" fontAlgn="base"/>
            <a:r>
              <a:rPr lang="en-US" dirty="0">
                <a:latin typeface="Avenir Next LT Pro" panose="020B0504020202020204" pitchFamily="34" charset="77"/>
              </a:rPr>
              <a:t>Connecticut House of </a:t>
            </a:r>
          </a:p>
          <a:p>
            <a:pPr algn="ctr" fontAlgn="base"/>
            <a:r>
              <a:rPr lang="en-US" dirty="0">
                <a:latin typeface="Avenir Next LT Pro" panose="020B0504020202020204" pitchFamily="34" charset="77"/>
              </a:rPr>
              <a:t>Representatives</a:t>
            </a:r>
          </a:p>
        </p:txBody>
      </p:sp>
      <p:pic>
        <p:nvPicPr>
          <p:cNvPr id="20" name="Picture 19" descr="Headshot of Representative Catherine Abercrombie ">
            <a:extLst>
              <a:ext uri="{FF2B5EF4-FFF2-40B4-BE49-F238E27FC236}">
                <a16:creationId xmlns:a16="http://schemas.microsoft.com/office/drawing/2014/main" id="{7DA4E369-D8DF-BA19-1064-4E1CDF2623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942" y="1669653"/>
            <a:ext cx="1894116" cy="2584679"/>
          </a:xfrm>
          <a:prstGeom prst="rect">
            <a:avLst/>
          </a:prstGeom>
          <a:effectLst>
            <a:softEdge rad="25400"/>
          </a:effectLst>
        </p:spPr>
      </p:pic>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Representative Catherine Abercrombie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96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descr="Headshot Caption : Dina Klimkina&#10;Program Director​&#10;dklimkina@csg.org​&#10;">
            <a:extLst>
              <a:ext uri="{FF2B5EF4-FFF2-40B4-BE49-F238E27FC236}">
                <a16:creationId xmlns:a16="http://schemas.microsoft.com/office/drawing/2014/main" id="{65EF303D-A0AD-98E8-F6D9-AD5F1AEFA469}"/>
              </a:ext>
            </a:extLst>
          </p:cNvPr>
          <p:cNvSpPr txBox="1"/>
          <p:nvPr/>
        </p:nvSpPr>
        <p:spPr>
          <a:xfrm>
            <a:off x="4218709" y="4542016"/>
            <a:ext cx="3754582" cy="646331"/>
          </a:xfrm>
          <a:prstGeom prst="rect">
            <a:avLst/>
          </a:prstGeom>
          <a:noFill/>
        </p:spPr>
        <p:txBody>
          <a:bodyPr wrap="square" rtlCol="0">
            <a:spAutoFit/>
          </a:bodyPr>
          <a:lstStyle/>
          <a:p>
            <a:pPr algn="ctr" fontAlgn="base"/>
            <a:r>
              <a:rPr lang="en-US" b="1" dirty="0">
                <a:latin typeface="Avenir Next LT Pro" panose="020B0504020202020204" pitchFamily="34" charset="77"/>
              </a:rPr>
              <a:t>Representative Camille Lilly</a:t>
            </a:r>
          </a:p>
          <a:p>
            <a:pPr algn="ctr" fontAlgn="base"/>
            <a:r>
              <a:rPr lang="en-US" dirty="0">
                <a:latin typeface="Avenir Next LT Pro" panose="020B0504020202020204" pitchFamily="34" charset="77"/>
              </a:rPr>
              <a:t>Illinois General Assembly</a:t>
            </a:r>
          </a:p>
        </p:txBody>
      </p:sp>
      <p:pic>
        <p:nvPicPr>
          <p:cNvPr id="18" name="Picture 17" descr="Headshot of Representative Camille Lilly ">
            <a:extLst>
              <a:ext uri="{FF2B5EF4-FFF2-40B4-BE49-F238E27FC236}">
                <a16:creationId xmlns:a16="http://schemas.microsoft.com/office/drawing/2014/main" id="{88283C6D-2B41-DF1A-B04D-16C5D4FFA7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596" y="1669653"/>
            <a:ext cx="1892808" cy="2543136"/>
          </a:xfrm>
          <a:prstGeom prst="rect">
            <a:avLst/>
          </a:prstGeom>
          <a:effectLst>
            <a:softEdge rad="25400"/>
          </a:effectLst>
        </p:spPr>
      </p:pic>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Representative Camille Lilly</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117370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descr="Headshot Caption : Dina Klimkina&#10;Program Director​&#10;dklimkina@csg.org​&#10;">
            <a:extLst>
              <a:ext uri="{FF2B5EF4-FFF2-40B4-BE49-F238E27FC236}">
                <a16:creationId xmlns:a16="http://schemas.microsoft.com/office/drawing/2014/main" id="{3C18DD7F-EB52-9C91-2FCE-24CE01BA3197}"/>
              </a:ext>
            </a:extLst>
          </p:cNvPr>
          <p:cNvSpPr txBox="1"/>
          <p:nvPr/>
        </p:nvSpPr>
        <p:spPr>
          <a:xfrm>
            <a:off x="4030680" y="4472111"/>
            <a:ext cx="4130640" cy="1200329"/>
          </a:xfrm>
          <a:prstGeom prst="rect">
            <a:avLst/>
          </a:prstGeom>
          <a:noFill/>
        </p:spPr>
        <p:txBody>
          <a:bodyPr wrap="square" rtlCol="0">
            <a:spAutoFit/>
          </a:bodyPr>
          <a:lstStyle/>
          <a:p>
            <a:pPr algn="ctr" fontAlgn="base"/>
            <a:r>
              <a:rPr lang="en-US" b="1" dirty="0">
                <a:latin typeface="Avenir Next LT Pro" panose="020B0504020202020204" pitchFamily="34" charset="77"/>
              </a:rPr>
              <a:t>Elizabeth Gordon</a:t>
            </a:r>
          </a:p>
          <a:p>
            <a:pPr algn="ctr" fontAlgn="base"/>
            <a:r>
              <a:rPr lang="en-US" b="0" i="0" dirty="0">
                <a:solidFill>
                  <a:srgbClr val="000000"/>
                </a:solidFill>
                <a:effectLst/>
                <a:latin typeface="Avenir Next LT Pro" panose="020B0504020202020204" pitchFamily="34" charset="77"/>
              </a:rPr>
              <a:t>Executive Director of the Governor’s Committee on Disability Issues and Employment, State of Washington</a:t>
            </a:r>
            <a:endParaRPr lang="en-US" dirty="0">
              <a:latin typeface="Avenir Next LT Pro" panose="020B0504020202020204" pitchFamily="34" charset="77"/>
            </a:endParaRPr>
          </a:p>
        </p:txBody>
      </p:sp>
      <p:pic>
        <p:nvPicPr>
          <p:cNvPr id="16" name="Picture 15" descr="Headshot of Elizabeth Gordon">
            <a:extLst>
              <a:ext uri="{FF2B5EF4-FFF2-40B4-BE49-F238E27FC236}">
                <a16:creationId xmlns:a16="http://schemas.microsoft.com/office/drawing/2014/main" id="{D297D2D2-292E-7583-2823-26A5AA571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596" y="1531559"/>
            <a:ext cx="1892808" cy="2543136"/>
          </a:xfrm>
          <a:prstGeom prst="rect">
            <a:avLst/>
          </a:prstGeom>
          <a:effectLst>
            <a:softEdge rad="25400"/>
          </a:effectLst>
        </p:spPr>
      </p:pic>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Executive Director Elizabeth Gordon</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701210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SG logo, The Council of State Governments">
            <a:extLst>
              <a:ext uri="{FF2B5EF4-FFF2-40B4-BE49-F238E27FC236}">
                <a16:creationId xmlns:a16="http://schemas.microsoft.com/office/drawing/2014/main" id="{73FA45B4-E3D2-684E-8BFA-1CB1CB17509E}"/>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2">
            <a:extLst>
              <a:ext uri="{FF2B5EF4-FFF2-40B4-BE49-F238E27FC236}">
                <a16:creationId xmlns:a16="http://schemas.microsoft.com/office/drawing/2014/main" id="{248835EC-5BAE-4A44-877C-1A21EB9869F3}"/>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1"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descr="Slide Text : Please send any questions you have for our presenters to our moderator via the “question and answer” function on Zoom. This is located in the tool bar at the bottom of your screen.&#10;">
            <a:extLst>
              <a:ext uri="{FF2B5EF4-FFF2-40B4-BE49-F238E27FC236}">
                <a16:creationId xmlns:a16="http://schemas.microsoft.com/office/drawing/2014/main" id="{AE3FAE22-DF31-6D4F-90A8-CFE40D15742C}"/>
              </a:ext>
            </a:extLst>
          </p:cNvPr>
          <p:cNvSpPr txBox="1">
            <a:spLocks/>
          </p:cNvSpPr>
          <p:nvPr/>
        </p:nvSpPr>
        <p:spPr>
          <a:xfrm>
            <a:off x="1625601" y="2403622"/>
            <a:ext cx="8102600" cy="2921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cs typeface="Calibri"/>
              </a:rPr>
              <a:t>Please send any questions you have for our presenters to our moderator via the “question and answer” function on Zoom. This is located in the tool bar at the bottom of your screen.</a:t>
            </a:r>
          </a:p>
        </p:txBody>
      </p:sp>
      <p:sp>
        <p:nvSpPr>
          <p:cNvPr id="5" name="Title 4" descr="Slide Title - Audience Questions?">
            <a:extLst>
              <a:ext uri="{FF2B5EF4-FFF2-40B4-BE49-F238E27FC236}">
                <a16:creationId xmlns:a16="http://schemas.microsoft.com/office/drawing/2014/main" id="{FBEEA99E-234F-9845-80F4-2D9EDADDD886}"/>
              </a:ext>
            </a:extLst>
          </p:cNvPr>
          <p:cNvSpPr txBox="1">
            <a:spLocks noGrp="1"/>
          </p:cNvSpPr>
          <p:nvPr>
            <p:ph type="title" idx="4294967295"/>
          </p:nvPr>
        </p:nvSpPr>
        <p:spPr>
          <a:xfrm>
            <a:off x="474799" y="495756"/>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panose="020B0504020202020204" pitchFamily="34" charset="77"/>
                <a:ea typeface="+mn-ea"/>
                <a:cs typeface="+mn-cs"/>
              </a:rPr>
              <a:t>Audience Questions?</a:t>
            </a:r>
          </a:p>
        </p:txBody>
      </p:sp>
    </p:spTree>
    <p:extLst>
      <p:ext uri="{BB962C8B-B14F-4D97-AF65-F5344CB8AC3E}">
        <p14:creationId xmlns:p14="http://schemas.microsoft.com/office/powerpoint/2010/main" val="1303754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SG logo, The Council of State Governments">
            <a:extLst>
              <a:ext uri="{FF2B5EF4-FFF2-40B4-BE49-F238E27FC236}">
                <a16:creationId xmlns:a16="http://schemas.microsoft.com/office/drawing/2014/main" id="{73FA45B4-E3D2-684E-8BFA-1CB1CB17509E}"/>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F069E133-6A25-8746-911E-3E4B08D93156}"/>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descr="Headshot Caption : Rachel Wright&#10;Policy Analyst&#10;rachel.wright@csg.org&#10;">
            <a:extLst>
              <a:ext uri="{FF2B5EF4-FFF2-40B4-BE49-F238E27FC236}">
                <a16:creationId xmlns:a16="http://schemas.microsoft.com/office/drawing/2014/main" id="{3CA0DF55-1079-3A48-9238-5D1AE2C708DF}"/>
              </a:ext>
            </a:extLst>
          </p:cNvPr>
          <p:cNvSpPr txBox="1"/>
          <p:nvPr/>
        </p:nvSpPr>
        <p:spPr>
          <a:xfrm>
            <a:off x="8379501" y="4081028"/>
            <a:ext cx="2556628" cy="923330"/>
          </a:xfrm>
          <a:prstGeom prst="rect">
            <a:avLst/>
          </a:prstGeom>
          <a:noFill/>
        </p:spPr>
        <p:txBody>
          <a:bodyPr wrap="square" rtlCol="0">
            <a:spAutoFit/>
          </a:bodyPr>
          <a:lstStyle/>
          <a:p>
            <a:pPr algn="ctr"/>
            <a:r>
              <a:rPr lang="en-US" b="1">
                <a:latin typeface="Avenir Next LT Pro" panose="020B0504020202020204" pitchFamily="34" charset="77"/>
              </a:rPr>
              <a:t>Rachel Wright</a:t>
            </a:r>
          </a:p>
          <a:p>
            <a:pPr algn="ctr"/>
            <a:r>
              <a:rPr lang="en-US" i="1">
                <a:latin typeface="Avenir Next LT Pro" panose="020B0504020202020204" pitchFamily="34" charset="77"/>
              </a:rPr>
              <a:t>Policy Analyst</a:t>
            </a:r>
          </a:p>
          <a:p>
            <a:pPr algn="ctr"/>
            <a:r>
              <a:rPr lang="en-US">
                <a:latin typeface="Avenir Next LT Pro" panose="020B0504020202020204" pitchFamily="34" charset="77"/>
                <a:hlinkClick r:id="rId4"/>
              </a:rPr>
              <a:t>rachel.wright@csg.org</a:t>
            </a:r>
            <a:endParaRPr lang="en-US">
              <a:latin typeface="Avenir Next LT Pro" panose="020B0504020202020204" pitchFamily="34" charset="77"/>
            </a:endParaRPr>
          </a:p>
        </p:txBody>
      </p:sp>
      <p:sp>
        <p:nvSpPr>
          <p:cNvPr id="3" name="Oval 2" descr="Headshot of Rachel Wright">
            <a:extLst>
              <a:ext uri="{FF2B5EF4-FFF2-40B4-BE49-F238E27FC236}">
                <a16:creationId xmlns:a16="http://schemas.microsoft.com/office/drawing/2014/main" id="{A73378C4-F053-AB02-46BA-EA9377E407F6}"/>
              </a:ext>
            </a:extLst>
          </p:cNvPr>
          <p:cNvSpPr/>
          <p:nvPr/>
        </p:nvSpPr>
        <p:spPr>
          <a:xfrm>
            <a:off x="8379501" y="1669653"/>
            <a:ext cx="2355574" cy="224055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Headshot Caption : Rachel Wright&#10;Policy Analyst&#10;rachel.wright@csg.org&#10;">
            <a:extLst>
              <a:ext uri="{FF2B5EF4-FFF2-40B4-BE49-F238E27FC236}">
                <a16:creationId xmlns:a16="http://schemas.microsoft.com/office/drawing/2014/main" id="{708AFA33-1B2F-C374-B954-A8E21CC186AD}"/>
              </a:ext>
            </a:extLst>
          </p:cNvPr>
          <p:cNvSpPr txBox="1"/>
          <p:nvPr/>
        </p:nvSpPr>
        <p:spPr>
          <a:xfrm>
            <a:off x="4856355" y="4081028"/>
            <a:ext cx="2556628" cy="923330"/>
          </a:xfrm>
          <a:prstGeom prst="rect">
            <a:avLst/>
          </a:prstGeom>
          <a:noFill/>
        </p:spPr>
        <p:txBody>
          <a:bodyPr wrap="square" lIns="91440" tIns="45720" rIns="91440" bIns="45720" rtlCol="0" anchor="t">
            <a:spAutoFit/>
          </a:bodyPr>
          <a:lstStyle/>
          <a:p>
            <a:pPr algn="ctr"/>
            <a:r>
              <a:rPr lang="en-US" b="1">
                <a:latin typeface="Avenir Next LT Pro" panose="020B0504020202020204" pitchFamily="34" charset="77"/>
              </a:rPr>
              <a:t>Elise Gurney</a:t>
            </a:r>
          </a:p>
          <a:p>
            <a:pPr algn="ctr"/>
            <a:r>
              <a:rPr lang="en-US" i="1">
                <a:latin typeface="Avenir Next LT Pro"/>
              </a:rPr>
              <a:t>Project Manager</a:t>
            </a:r>
            <a:endParaRPr lang="en-US" i="1">
              <a:latin typeface="Avenir Next LT Pro" panose="020B0504020202020204" pitchFamily="34" charset="77"/>
            </a:endParaRPr>
          </a:p>
          <a:p>
            <a:pPr algn="ctr"/>
            <a:r>
              <a:rPr lang="en-US">
                <a:latin typeface="Avenir Next LT Pro" panose="020B0504020202020204" pitchFamily="34" charset="77"/>
                <a:hlinkClick r:id="rId4"/>
              </a:rPr>
              <a:t>egurney@csg.org</a:t>
            </a:r>
            <a:endParaRPr lang="en-US">
              <a:latin typeface="Avenir Next LT Pro" panose="020B0504020202020204" pitchFamily="34" charset="77"/>
            </a:endParaRPr>
          </a:p>
        </p:txBody>
      </p:sp>
      <p:sp>
        <p:nvSpPr>
          <p:cNvPr id="7" name="Oval 6" descr="Headshot of Elise Gurney">
            <a:extLst>
              <a:ext uri="{FF2B5EF4-FFF2-40B4-BE49-F238E27FC236}">
                <a16:creationId xmlns:a16="http://schemas.microsoft.com/office/drawing/2014/main" id="{454479F0-9371-F414-C8DE-4F1781BFCCB3}"/>
              </a:ext>
            </a:extLst>
          </p:cNvPr>
          <p:cNvSpPr/>
          <p:nvPr/>
        </p:nvSpPr>
        <p:spPr>
          <a:xfrm>
            <a:off x="4856355" y="1669653"/>
            <a:ext cx="2355574" cy="2240554"/>
          </a:xfrm>
          <a:prstGeom prst="ellipse">
            <a:avLst/>
          </a:prstGeom>
          <a:blipFill dpi="0" rotWithShape="1">
            <a:blip r:embed="rId6">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descr="Headshot Caption : Dina Klimkina&#10;Program Director​&#10;dklimkina@csg.org​&#10;">
            <a:extLst>
              <a:ext uri="{FF2B5EF4-FFF2-40B4-BE49-F238E27FC236}">
                <a16:creationId xmlns:a16="http://schemas.microsoft.com/office/drawing/2014/main" id="{B961DF67-9F44-574C-BE4D-FCEB734E45D5}"/>
              </a:ext>
            </a:extLst>
          </p:cNvPr>
          <p:cNvSpPr txBox="1"/>
          <p:nvPr/>
        </p:nvSpPr>
        <p:spPr>
          <a:xfrm>
            <a:off x="1248050" y="4081028"/>
            <a:ext cx="2556628" cy="923330"/>
          </a:xfrm>
          <a:prstGeom prst="rect">
            <a:avLst/>
          </a:prstGeom>
          <a:noFill/>
        </p:spPr>
        <p:txBody>
          <a:bodyPr wrap="square" rtlCol="0">
            <a:spAutoFit/>
          </a:bodyPr>
          <a:lstStyle/>
          <a:p>
            <a:pPr algn="ctr" fontAlgn="base"/>
            <a:r>
              <a:rPr lang="en-US" b="1">
                <a:latin typeface="Avenir Next LT Pro" panose="020B0504020202020204" pitchFamily="34" charset="77"/>
              </a:rPr>
              <a:t>Dina </a:t>
            </a:r>
            <a:r>
              <a:rPr lang="en-US" b="1" err="1">
                <a:latin typeface="Avenir Next LT Pro" panose="020B0504020202020204" pitchFamily="34" charset="77"/>
              </a:rPr>
              <a:t>Klimkina</a:t>
            </a:r>
            <a:endParaRPr lang="en-US" b="1">
              <a:latin typeface="Avenir Next LT Pro" panose="020B0504020202020204" pitchFamily="34" charset="77"/>
            </a:endParaRPr>
          </a:p>
          <a:p>
            <a:pPr algn="ctr" fontAlgn="base"/>
            <a:r>
              <a:rPr lang="en-US" i="1">
                <a:latin typeface="Avenir Next LT Pro" panose="020B0504020202020204" pitchFamily="34" charset="77"/>
              </a:rPr>
              <a:t>Program Director​</a:t>
            </a:r>
          </a:p>
          <a:p>
            <a:pPr algn="ctr" fontAlgn="base"/>
            <a:r>
              <a:rPr lang="en-US" u="sng">
                <a:solidFill>
                  <a:schemeClr val="accent1"/>
                </a:solidFill>
                <a:latin typeface="Avenir Next LT Pro" panose="020B0504020202020204" pitchFamily="34" charset="77"/>
                <a:hlinkClick r:id="rId7">
                  <a:extLst>
                    <a:ext uri="{A12FA001-AC4F-418D-AE19-62706E023703}">
                      <ahyp:hlinkClr xmlns:ahyp="http://schemas.microsoft.com/office/drawing/2018/hyperlinkcolor" val="tx"/>
                    </a:ext>
                  </a:extLst>
                </a:hlinkClick>
              </a:rPr>
              <a:t>dklimkina@csg.org</a:t>
            </a:r>
            <a:r>
              <a:rPr lang="en-US">
                <a:solidFill>
                  <a:schemeClr val="accent1"/>
                </a:solidFill>
                <a:latin typeface="Avenir Next LT Pro" panose="020B0504020202020204" pitchFamily="34" charset="77"/>
              </a:rPr>
              <a:t>​</a:t>
            </a:r>
            <a:endParaRPr lang="en-US">
              <a:latin typeface="Avenir Next LT Pro" panose="020B0504020202020204" pitchFamily="34" charset="77"/>
            </a:endParaRPr>
          </a:p>
        </p:txBody>
      </p:sp>
      <p:sp>
        <p:nvSpPr>
          <p:cNvPr id="6" name="Oval 5" descr="Headshot of Dina Klimkina">
            <a:extLst>
              <a:ext uri="{FF2B5EF4-FFF2-40B4-BE49-F238E27FC236}">
                <a16:creationId xmlns:a16="http://schemas.microsoft.com/office/drawing/2014/main" id="{2AD2E46D-5635-DD22-0CD7-4C09DA584A9A}"/>
              </a:ext>
            </a:extLst>
          </p:cNvPr>
          <p:cNvSpPr/>
          <p:nvPr/>
        </p:nvSpPr>
        <p:spPr>
          <a:xfrm>
            <a:off x="1333209" y="1669653"/>
            <a:ext cx="2355574" cy="2240554"/>
          </a:xfrm>
          <a:prstGeom prst="ellipse">
            <a:avLst/>
          </a:prstGeom>
          <a:blipFill dpi="0" rotWithShape="1">
            <a:blip r:embed="rId8">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descr="Slide Title : Questions?">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907472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panose="020B0504020202020204" pitchFamily="34" charset="77"/>
                <a:ea typeface="+mn-ea"/>
                <a:cs typeface="+mn-cs"/>
              </a:rPr>
              <a:t>Questions?</a:t>
            </a:r>
          </a:p>
        </p:txBody>
      </p:sp>
    </p:spTree>
    <p:extLst>
      <p:ext uri="{BB962C8B-B14F-4D97-AF65-F5344CB8AC3E}">
        <p14:creationId xmlns:p14="http://schemas.microsoft.com/office/powerpoint/2010/main" val="3674879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CSG logo, The Council of State Governments">
            <a:extLst>
              <a:ext uri="{FF2B5EF4-FFF2-40B4-BE49-F238E27FC236}">
                <a16:creationId xmlns:a16="http://schemas.microsoft.com/office/drawing/2014/main" id="{73FA45B4-E3D2-684E-8BFA-1CB1CB17509E}"/>
              </a:ext>
            </a:extLst>
          </p:cNvPr>
          <p:cNvPicPr>
            <a:picLocks noChangeAspect="1"/>
          </p:cNvPicPr>
          <p:nvPr/>
        </p:nvPicPr>
        <p:blipFill>
          <a:blip r:embed="rId3"/>
          <a:stretch>
            <a:fillRect/>
          </a:stretch>
        </p:blipFill>
        <p:spPr>
          <a:xfrm>
            <a:off x="0" y="0"/>
            <a:ext cx="12192000" cy="6858000"/>
          </a:xfrm>
          <a:prstGeom prst="rect">
            <a:avLst/>
          </a:prstGeom>
        </p:spPr>
      </p:pic>
      <p:pic>
        <p:nvPicPr>
          <p:cNvPr id="11" name="Picture 2">
            <a:extLst>
              <a:ext uri="{FF2B5EF4-FFF2-40B4-BE49-F238E27FC236}">
                <a16:creationId xmlns:a16="http://schemas.microsoft.com/office/drawing/2014/main" id="{F069E133-6A25-8746-911E-3E4B08D93156}"/>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descr="Slide Title : Thank you for attending!">
            <a:extLst>
              <a:ext uri="{FF2B5EF4-FFF2-40B4-BE49-F238E27FC236}">
                <a16:creationId xmlns:a16="http://schemas.microsoft.com/office/drawing/2014/main" id="{FBEEA99E-234F-9845-80F4-2D9EDADDD886}"/>
              </a:ext>
            </a:extLst>
          </p:cNvPr>
          <p:cNvSpPr txBox="1">
            <a:spLocks noGrp="1"/>
          </p:cNvSpPr>
          <p:nvPr>
            <p:ph type="title" idx="4294967295"/>
          </p:nvPr>
        </p:nvSpPr>
        <p:spPr>
          <a:xfrm>
            <a:off x="1558636" y="2388597"/>
            <a:ext cx="907472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panose="020B0504020202020204" pitchFamily="34" charset="77"/>
                <a:ea typeface="+mn-ea"/>
                <a:cs typeface="+mn-cs"/>
              </a:rPr>
              <a:t>Thank you for attending!</a:t>
            </a:r>
          </a:p>
        </p:txBody>
      </p:sp>
    </p:spTree>
    <p:extLst>
      <p:ext uri="{BB962C8B-B14F-4D97-AF65-F5344CB8AC3E}">
        <p14:creationId xmlns:p14="http://schemas.microsoft.com/office/powerpoint/2010/main" val="42422355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for the Council of State Governments, icon with the letters CSG.">
            <a:extLst>
              <a:ext uri="{FF2B5EF4-FFF2-40B4-BE49-F238E27FC236}">
                <a16:creationId xmlns:a16="http://schemas.microsoft.com/office/drawing/2014/main" id="{E5CF18E1-1648-BA11-1DFA-D01B586B5CD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83DAC979-840E-4C9F-EABD-4B5593762A3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46534"/>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descr="Slide Text:&#10;&#10;2:10 – 2:20    Report Key Findings - “The Future of      Apprenticeship: Inclusion, Expansion and the     Post-Pandemic World of Work”&#10;&#10;2:20 – 2:25  Apprenticeship Data and Performance Technical Assistance Center Presentation&#10;&#10;2:25 – 3:15    Speaker Presentations&#10;&#10;3:15 – 3:30   Moderated Q&amp;A&#10;">
            <a:extLst>
              <a:ext uri="{FF2B5EF4-FFF2-40B4-BE49-F238E27FC236}">
                <a16:creationId xmlns:a16="http://schemas.microsoft.com/office/drawing/2014/main" id="{7C43002E-3FA2-ADEC-582E-109A8D1AB452}"/>
              </a:ext>
            </a:extLst>
          </p:cNvPr>
          <p:cNvSpPr>
            <a:spLocks noGrp="1"/>
          </p:cNvSpPr>
          <p:nvPr>
            <p:ph idx="1"/>
          </p:nvPr>
        </p:nvSpPr>
        <p:spPr>
          <a:xfrm>
            <a:off x="838200" y="1690688"/>
            <a:ext cx="9504412" cy="4169017"/>
          </a:xfrm>
        </p:spPr>
        <p:txBody>
          <a:bodyPr vert="horz" lIns="91440" tIns="45720" rIns="91440" bIns="45720" rtlCol="0" anchor="t">
            <a:normAutofit fontScale="77500" lnSpcReduction="20000"/>
          </a:bodyPr>
          <a:lstStyle/>
          <a:p>
            <a:pPr marL="2744470" indent="-2734945">
              <a:buNone/>
            </a:pPr>
            <a:r>
              <a:rPr lang="en-US" sz="2600" dirty="0">
                <a:cs typeface="Calibri"/>
              </a:rPr>
              <a:t>3:10 – 3:15  	Introductory Remarks from ODEP</a:t>
            </a:r>
          </a:p>
          <a:p>
            <a:pPr marL="2744470" indent="-2734945">
              <a:buNone/>
            </a:pPr>
            <a:endParaRPr lang="en-US" sz="2600" dirty="0">
              <a:cs typeface="Calibri"/>
            </a:endParaRPr>
          </a:p>
          <a:p>
            <a:pPr marL="2744470" indent="-2734945">
              <a:buNone/>
            </a:pPr>
            <a:r>
              <a:rPr lang="en-US" sz="2600" dirty="0">
                <a:cs typeface="Calibri"/>
              </a:rPr>
              <a:t>3:15 – 3:25	Report Key Findings - “</a:t>
            </a:r>
            <a:r>
              <a:rPr lang="en-US" sz="2600" dirty="0">
                <a:ea typeface="+mn-lt"/>
                <a:cs typeface="+mn-lt"/>
              </a:rPr>
              <a:t>The State as a Model Employer of People with Disabilities: Policies and Practices for State Leaders”</a:t>
            </a:r>
            <a:endParaRPr lang="en-US" dirty="0"/>
          </a:p>
          <a:p>
            <a:pPr marL="2744470" indent="-2734945">
              <a:buNone/>
            </a:pPr>
            <a:endParaRPr lang="en-US" sz="1400" dirty="0">
              <a:cs typeface="Calibri"/>
            </a:endParaRPr>
          </a:p>
          <a:p>
            <a:pPr marL="0" indent="0">
              <a:buNone/>
            </a:pPr>
            <a:r>
              <a:rPr lang="en-US" sz="2600" dirty="0">
                <a:cs typeface="Calibri"/>
              </a:rPr>
              <a:t>3:25 – 4:15  		Speaker Presentations</a:t>
            </a:r>
          </a:p>
          <a:p>
            <a:pPr marL="0" indent="0">
              <a:buNone/>
            </a:pPr>
            <a:r>
              <a:rPr lang="en-US" sz="2600" dirty="0">
                <a:cs typeface="Calibri"/>
              </a:rPr>
              <a:t>			- Representative </a:t>
            </a:r>
            <a:r>
              <a:rPr lang="en-US" sz="2600" dirty="0" err="1">
                <a:cs typeface="Calibri"/>
              </a:rPr>
              <a:t>Naquetta</a:t>
            </a:r>
            <a:r>
              <a:rPr lang="en-US" sz="2600" dirty="0">
                <a:cs typeface="Calibri"/>
              </a:rPr>
              <a:t> Ricks (CO)</a:t>
            </a:r>
            <a:endParaRPr lang="en-US" sz="2600" i="1" dirty="0">
              <a:cs typeface="Calibri"/>
            </a:endParaRPr>
          </a:p>
          <a:p>
            <a:pPr marL="0" indent="0">
              <a:buNone/>
            </a:pPr>
            <a:r>
              <a:rPr lang="en-US" sz="2600" dirty="0">
                <a:cs typeface="Calibri"/>
              </a:rPr>
              <a:t>			- Representative Catherine Abercrombie (CT)</a:t>
            </a:r>
            <a:endParaRPr lang="en-US" sz="2600" i="1" dirty="0">
              <a:cs typeface="Calibri"/>
            </a:endParaRPr>
          </a:p>
          <a:p>
            <a:pPr marL="0" indent="0">
              <a:buNone/>
            </a:pPr>
            <a:r>
              <a:rPr lang="en-US" sz="2600" dirty="0">
                <a:cs typeface="Calibri"/>
              </a:rPr>
              <a:t>			- Representative Camille Lilly (IL)</a:t>
            </a:r>
          </a:p>
          <a:p>
            <a:pPr marL="0" indent="0">
              <a:buNone/>
            </a:pPr>
            <a:r>
              <a:rPr lang="en-US" sz="2600" dirty="0">
                <a:cs typeface="Calibri"/>
              </a:rPr>
              <a:t>			- Executive Director Elizabeth Gordon (WA)</a:t>
            </a:r>
            <a:endParaRPr lang="en-US" sz="2600" i="1" dirty="0">
              <a:cs typeface="Calibri"/>
            </a:endParaRPr>
          </a:p>
          <a:p>
            <a:pPr marL="0" indent="0">
              <a:buNone/>
            </a:pPr>
            <a:endParaRPr lang="en-US" sz="1700" i="1" dirty="0">
              <a:cs typeface="Calibri"/>
            </a:endParaRPr>
          </a:p>
          <a:p>
            <a:pPr marL="0" indent="0">
              <a:buNone/>
            </a:pPr>
            <a:r>
              <a:rPr lang="en-US" sz="2600" dirty="0">
                <a:cs typeface="Calibri"/>
              </a:rPr>
              <a:t>4:15 – 4:30 		Moderated Q&amp;A</a:t>
            </a:r>
          </a:p>
          <a:p>
            <a:pPr marL="0" indent="0">
              <a:buNone/>
            </a:pPr>
            <a:endParaRPr lang="en-US" sz="2600" dirty="0">
              <a:cs typeface="Calibri"/>
            </a:endParaRPr>
          </a:p>
        </p:txBody>
      </p:sp>
      <p:sp>
        <p:nvSpPr>
          <p:cNvPr id="12" name="Title 11">
            <a:extLst>
              <a:ext uri="{FF2B5EF4-FFF2-40B4-BE49-F238E27FC236}">
                <a16:creationId xmlns:a16="http://schemas.microsoft.com/office/drawing/2014/main" id="{6FE8D831-B555-35C2-2447-47DD1D9F2C70}"/>
              </a:ext>
            </a:extLst>
          </p:cNvPr>
          <p:cNvSpPr>
            <a:spLocks noGrp="1"/>
          </p:cNvSpPr>
          <p:nvPr>
            <p:ph type="title"/>
          </p:nvPr>
        </p:nvSpPr>
        <p:spPr/>
        <p:txBody>
          <a:bodyPr>
            <a:normAutofit/>
          </a:bodyPr>
          <a:lstStyle/>
          <a:p>
            <a:r>
              <a:rPr lang="en-US" sz="3600" b="1" dirty="0">
                <a:solidFill>
                  <a:srgbClr val="0070C0"/>
                </a:solidFill>
                <a:latin typeface="Avenir Next LT Pro" panose="020B0504020202020204" pitchFamily="34" charset="77"/>
              </a:rPr>
              <a:t>Today’s Webinar Agenda</a:t>
            </a:r>
          </a:p>
        </p:txBody>
      </p:sp>
    </p:spTree>
    <p:extLst>
      <p:ext uri="{BB962C8B-B14F-4D97-AF65-F5344CB8AC3E}">
        <p14:creationId xmlns:p14="http://schemas.microsoft.com/office/powerpoint/2010/main" val="152578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for the Council of State Governments, icon with the letters CSG.">
            <a:extLst>
              <a:ext uri="{FF2B5EF4-FFF2-40B4-BE49-F238E27FC236}">
                <a16:creationId xmlns:a16="http://schemas.microsoft.com/office/drawing/2014/main" id="{E5CF18E1-1648-BA11-1DFA-D01B586B5CD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a:extLst>
              <a:ext uri="{FF2B5EF4-FFF2-40B4-BE49-F238E27FC236}">
                <a16:creationId xmlns:a16="http://schemas.microsoft.com/office/drawing/2014/main" id="{83DAC979-840E-4C9F-EABD-4B5593762A3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descr="Headshot Caption:&#10;Nadia Mossburg&#10;Senior Policy Advisor and Project Manager &#10;U.S. Department of Labor &#10;Office of Disability Employment Policy&#10;">
            <a:extLst>
              <a:ext uri="{FF2B5EF4-FFF2-40B4-BE49-F238E27FC236}">
                <a16:creationId xmlns:a16="http://schemas.microsoft.com/office/drawing/2014/main" id="{41EEEC35-AD08-F947-2D73-AB708DA40AD3}"/>
              </a:ext>
            </a:extLst>
          </p:cNvPr>
          <p:cNvSpPr txBox="1"/>
          <p:nvPr/>
        </p:nvSpPr>
        <p:spPr>
          <a:xfrm>
            <a:off x="3707472" y="4185628"/>
            <a:ext cx="4777055" cy="1200329"/>
          </a:xfrm>
          <a:prstGeom prst="rect">
            <a:avLst/>
          </a:prstGeom>
          <a:noFill/>
        </p:spPr>
        <p:txBody>
          <a:bodyPr wrap="square" rtlCol="0">
            <a:spAutoFit/>
          </a:bodyPr>
          <a:lstStyle/>
          <a:p>
            <a:pPr algn="ctr"/>
            <a:r>
              <a:rPr lang="en-US" b="1" dirty="0">
                <a:latin typeface="Avenir Next LT Pro" panose="020B0504020202020204" pitchFamily="34" charset="77"/>
              </a:rPr>
              <a:t>Nadia </a:t>
            </a:r>
            <a:r>
              <a:rPr lang="en-US" b="1" dirty="0" err="1">
                <a:latin typeface="Avenir Next LT Pro" panose="020B0504020202020204" pitchFamily="34" charset="77"/>
              </a:rPr>
              <a:t>Mossburg</a:t>
            </a:r>
            <a:endParaRPr lang="en-US" dirty="0">
              <a:latin typeface="Avenir Next LT Pro" panose="020B0504020202020204" pitchFamily="34" charset="77"/>
            </a:endParaRPr>
          </a:p>
          <a:p>
            <a:pPr algn="ctr"/>
            <a:r>
              <a:rPr lang="en-US" dirty="0">
                <a:latin typeface="Avenir Next LT Pro" panose="020B0504020202020204" pitchFamily="34" charset="77"/>
              </a:rPr>
              <a:t>Senior Policy Advisor</a:t>
            </a:r>
          </a:p>
          <a:p>
            <a:pPr algn="ctr"/>
            <a:r>
              <a:rPr lang="en-US" dirty="0">
                <a:latin typeface="Avenir Next LT Pro" panose="020B0504020202020204" pitchFamily="34" charset="77"/>
              </a:rPr>
              <a:t>U.S. Department of Labor </a:t>
            </a:r>
          </a:p>
          <a:p>
            <a:pPr algn="ctr"/>
            <a:r>
              <a:rPr lang="en-US" dirty="0">
                <a:latin typeface="Avenir Next LT Pro" panose="020B0504020202020204" pitchFamily="34" charset="77"/>
              </a:rPr>
              <a:t>Office of Disability Employment Policy</a:t>
            </a:r>
          </a:p>
        </p:txBody>
      </p:sp>
      <p:sp>
        <p:nvSpPr>
          <p:cNvPr id="11" name="Oval 10" descr="Headshot of Nadia Mossburg">
            <a:extLst>
              <a:ext uri="{FF2B5EF4-FFF2-40B4-BE49-F238E27FC236}">
                <a16:creationId xmlns:a16="http://schemas.microsoft.com/office/drawing/2014/main" id="{7536E7F4-AB0A-376B-0A1F-20C16166F31B}"/>
              </a:ext>
            </a:extLst>
          </p:cNvPr>
          <p:cNvSpPr/>
          <p:nvPr/>
        </p:nvSpPr>
        <p:spPr>
          <a:xfrm>
            <a:off x="4991099" y="1552095"/>
            <a:ext cx="2209800" cy="2240554"/>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descr="Slide Title - Welcome!">
            <a:extLst>
              <a:ext uri="{FF2B5EF4-FFF2-40B4-BE49-F238E27FC236}">
                <a16:creationId xmlns:a16="http://schemas.microsoft.com/office/drawing/2014/main" id="{95242669-81E5-3605-2F92-4CB7FB892B58}"/>
              </a:ext>
            </a:extLst>
          </p:cNvPr>
          <p:cNvSpPr txBox="1">
            <a:spLocks noGrp="1"/>
          </p:cNvSpPr>
          <p:nvPr>
            <p:ph type="title" idx="4294967295"/>
          </p:nvPr>
        </p:nvSpPr>
        <p:spPr>
          <a:xfrm>
            <a:off x="734291" y="511661"/>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Welcome!</a:t>
            </a: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24026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descr="National Asian Pacific American Caucus of State Legislators (NAPACSL)  &#10;Board of Latino Legislative Leaders (BLLL)&#10;Council of State Governments (CSG)&#10;CSG West&#10;National Organization of Black Elected Legislative Women (NOBEL)  &#10;National Association of State Chief&#10;Administrators (NASCA)&#10;National Association of State Personnel&#10;Executives (NASPE)&#10;National Caucus of Native American State Legislators (NCNASL) &#10;National Governors Association (NGA)&#10;National Black Caucus of State Legislators (NBCSL)&#10;National Conference of State Legislatures (NCSL)&#10;Quad Caucus &#10;National League of Cities (NLC) &#10;U.S. Conference of Mayors (USCM)&#10;Western Governors’ Association (WGA)&#10;Women In Government (WIG)&#10;Women's Legislative Network of NCSL">
            <a:extLst>
              <a:ext uri="{FF2B5EF4-FFF2-40B4-BE49-F238E27FC236}">
                <a16:creationId xmlns:a16="http://schemas.microsoft.com/office/drawing/2014/main" id="{029E7094-F718-68B3-9D4C-0604F9647684}"/>
              </a:ext>
            </a:extLst>
          </p:cNvPr>
          <p:cNvGrpSpPr/>
          <p:nvPr/>
        </p:nvGrpSpPr>
        <p:grpSpPr>
          <a:xfrm>
            <a:off x="106544" y="4837176"/>
            <a:ext cx="12085456" cy="2020824"/>
            <a:chOff x="31118" y="4741893"/>
            <a:chExt cx="12085456" cy="2019823"/>
          </a:xfrm>
        </p:grpSpPr>
        <p:grpSp>
          <p:nvGrpSpPr>
            <p:cNvPr id="10" name="Group 9" descr="NAPACSL, BLLL, CSG ">
              <a:extLst>
                <a:ext uri="{FF2B5EF4-FFF2-40B4-BE49-F238E27FC236}">
                  <a16:creationId xmlns:a16="http://schemas.microsoft.com/office/drawing/2014/main" id="{174A4592-D4E2-1575-B538-45C228E1FD2B}"/>
                </a:ext>
              </a:extLst>
            </p:cNvPr>
            <p:cNvGrpSpPr>
              <a:grpSpLocks noChangeAspect="1"/>
            </p:cNvGrpSpPr>
            <p:nvPr/>
          </p:nvGrpSpPr>
          <p:grpSpPr bwMode="auto">
            <a:xfrm>
              <a:off x="31118" y="4741893"/>
              <a:ext cx="10067453" cy="1828800"/>
              <a:chOff x="504" y="1556"/>
              <a:chExt cx="6672" cy="1212"/>
            </a:xfrm>
          </p:grpSpPr>
          <p:sp>
            <p:nvSpPr>
              <p:cNvPr id="14" name="AutoShape 3">
                <a:extLst>
                  <a:ext uri="{FF2B5EF4-FFF2-40B4-BE49-F238E27FC236}">
                    <a16:creationId xmlns:a16="http://schemas.microsoft.com/office/drawing/2014/main" id="{E913C564-AD91-8EC7-C8AA-D3B82341495B}"/>
                  </a:ext>
                </a:extLst>
              </p:cNvPr>
              <p:cNvSpPr>
                <a:spLocks noChangeAspect="1" noChangeArrowheads="1" noTextEdit="1"/>
              </p:cNvSpPr>
              <p:nvPr/>
            </p:nvSpPr>
            <p:spPr bwMode="auto">
              <a:xfrm>
                <a:off x="504" y="1556"/>
                <a:ext cx="6672" cy="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5" name="Picture 5">
                <a:extLst>
                  <a:ext uri="{FF2B5EF4-FFF2-40B4-BE49-F238E27FC236}">
                    <a16:creationId xmlns:a16="http://schemas.microsoft.com/office/drawing/2014/main" id="{9165A4FC-D520-4139-CB99-E64EAA90A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67"/>
              <a:stretch/>
            </p:blipFill>
            <p:spPr bwMode="auto">
              <a:xfrm>
                <a:off x="504" y="1556"/>
                <a:ext cx="3333" cy="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descr="National League of Cities logo">
              <a:extLst>
                <a:ext uri="{FF2B5EF4-FFF2-40B4-BE49-F238E27FC236}">
                  <a16:creationId xmlns:a16="http://schemas.microsoft.com/office/drawing/2014/main" id="{DD594ECC-77AE-99E3-FFB0-BD26619B6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101" y="5912357"/>
              <a:ext cx="1338674" cy="599056"/>
            </a:xfrm>
            <a:prstGeom prst="rect">
              <a:avLst/>
            </a:prstGeom>
          </p:spPr>
        </p:pic>
        <p:pic>
          <p:nvPicPr>
            <p:cNvPr id="12" name="Picture 2" descr="Image">
              <a:extLst>
                <a:ext uri="{FF2B5EF4-FFF2-40B4-BE49-F238E27FC236}">
                  <a16:creationId xmlns:a16="http://schemas.microsoft.com/office/drawing/2014/main" id="{618562FF-85F4-7254-2F4E-F317107F8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9073" y="4800484"/>
              <a:ext cx="833906" cy="8339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a:extLst>
                <a:ext uri="{FF2B5EF4-FFF2-40B4-BE49-F238E27FC236}">
                  <a16:creationId xmlns:a16="http://schemas.microsoft.com/office/drawing/2014/main" id="{D53BBFCC-2C59-BD84-1F74-8F6AC9A6F4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74"/>
            <a:stretch/>
          </p:blipFill>
          <p:spPr bwMode="auto">
            <a:xfrm>
              <a:off x="6584342" y="4750036"/>
              <a:ext cx="5532232"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Content Placeholder 2">
            <a:extLst>
              <a:ext uri="{FF2B5EF4-FFF2-40B4-BE49-F238E27FC236}">
                <a16:creationId xmlns:a16="http://schemas.microsoft.com/office/drawing/2014/main" id="{252CC31F-3152-5B62-D819-D5E8BF7B3A64}"/>
              </a:ext>
            </a:extLst>
          </p:cNvPr>
          <p:cNvSpPr txBox="1">
            <a:spLocks/>
          </p:cNvSpPr>
          <p:nvPr/>
        </p:nvSpPr>
        <p:spPr>
          <a:xfrm>
            <a:off x="517255" y="1685598"/>
            <a:ext cx="11132755" cy="37999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spcAft>
                <a:spcPts val="1000"/>
              </a:spcAft>
              <a:buFont typeface="Wingdings" panose="05000000000000000000" pitchFamily="2" charset="2"/>
              <a:buChar char="ü"/>
            </a:pPr>
            <a:r>
              <a:rPr lang="en-US" sz="2400" dirty="0">
                <a:latin typeface="Avenir Next LT Pro" panose="020B0504020202020204" pitchFamily="34" charset="77"/>
              </a:rPr>
              <a:t>Initiative funded by the U.S. Department of Labor’s Office of Disability Employment Policy </a:t>
            </a:r>
          </a:p>
          <a:p>
            <a:pPr>
              <a:spcBef>
                <a:spcPts val="600"/>
              </a:spcBef>
              <a:spcAft>
                <a:spcPts val="1000"/>
              </a:spcAft>
              <a:buFont typeface="Wingdings" panose="05000000000000000000" pitchFamily="2" charset="2"/>
              <a:buChar char="ü"/>
            </a:pPr>
            <a:r>
              <a:rPr lang="en-US" sz="2400" dirty="0">
                <a:latin typeface="Avenir Next LT Pro" panose="020B0504020202020204" pitchFamily="34" charset="77"/>
              </a:rPr>
              <a:t>Goal: Foster a nationwide workforce more inclusive of people with disabilities </a:t>
            </a:r>
          </a:p>
          <a:p>
            <a:pPr>
              <a:spcBef>
                <a:spcPts val="600"/>
              </a:spcBef>
              <a:spcAft>
                <a:spcPts val="1000"/>
              </a:spcAft>
              <a:buFont typeface="Wingdings" panose="05000000000000000000" pitchFamily="2" charset="2"/>
              <a:buChar char="ü"/>
            </a:pPr>
            <a:r>
              <a:rPr lang="en-US" sz="2400" dirty="0">
                <a:latin typeface="Avenir Next LT Pro" panose="020B0504020202020204" pitchFamily="34" charset="77"/>
              </a:rPr>
              <a:t>Readies organizations that represent state and local policymakers to respond to disability employment and workforce development requests and inquiries</a:t>
            </a:r>
          </a:p>
          <a:p>
            <a:pPr marL="0" indent="0">
              <a:buFont typeface="Arial" panose="020B0604020202020204" pitchFamily="34" charset="0"/>
              <a:buNone/>
            </a:pPr>
            <a:endParaRPr lang="en-US" dirty="0">
              <a:latin typeface="Avenir Next LT Pro" panose="020B0504020202020204" pitchFamily="34" charset="77"/>
            </a:endParaRPr>
          </a:p>
        </p:txBody>
      </p:sp>
      <p:sp>
        <p:nvSpPr>
          <p:cNvPr id="6" name="Title 5" descr="Slide Title - Welcome!">
            <a:extLst>
              <a:ext uri="{FF2B5EF4-FFF2-40B4-BE49-F238E27FC236}">
                <a16:creationId xmlns:a16="http://schemas.microsoft.com/office/drawing/2014/main" id="{95242669-81E5-3605-2F92-4CB7FB892B58}"/>
              </a:ext>
            </a:extLst>
          </p:cNvPr>
          <p:cNvSpPr txBox="1">
            <a:spLocks noGrp="1"/>
          </p:cNvSpPr>
          <p:nvPr>
            <p:ph type="title" idx="4294967295"/>
          </p:nvPr>
        </p:nvSpPr>
        <p:spPr>
          <a:xfrm>
            <a:off x="803732" y="584584"/>
            <a:ext cx="10021533"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Introducing SEED</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037586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3DAC979-840E-4C9F-EABD-4B5593762A3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6BF0DA-72C2-DF37-2F08-47FBB4A9A438}"/>
              </a:ext>
            </a:extLst>
          </p:cNvPr>
          <p:cNvSpPr txBox="1"/>
          <p:nvPr/>
        </p:nvSpPr>
        <p:spPr>
          <a:xfrm>
            <a:off x="3073041" y="6199810"/>
            <a:ext cx="5617660" cy="461665"/>
          </a:xfrm>
          <a:prstGeom prst="rect">
            <a:avLst/>
          </a:prstGeom>
          <a:noFill/>
        </p:spPr>
        <p:txBody>
          <a:bodyPr wrap="square" rtlCol="0">
            <a:spAutoFit/>
          </a:bodyPr>
          <a:lstStyle/>
          <a:p>
            <a:pPr algn="ctr"/>
            <a:r>
              <a:rPr lang="en-US" sz="2400" b="1" i="1" dirty="0">
                <a:solidFill>
                  <a:srgbClr val="00579C"/>
                </a:solidFill>
              </a:rPr>
              <a:t>DOL.gov/agencies/</a:t>
            </a:r>
            <a:r>
              <a:rPr lang="en-US" sz="2400" b="1" i="1" dirty="0" err="1">
                <a:solidFill>
                  <a:srgbClr val="00579C"/>
                </a:solidFill>
              </a:rPr>
              <a:t>odep</a:t>
            </a:r>
            <a:r>
              <a:rPr lang="en-US" sz="2400" b="1" i="1" dirty="0">
                <a:solidFill>
                  <a:srgbClr val="00579C"/>
                </a:solidFill>
              </a:rPr>
              <a:t>/state-policy</a:t>
            </a:r>
          </a:p>
        </p:txBody>
      </p:sp>
      <p:sp>
        <p:nvSpPr>
          <p:cNvPr id="4" name="Content Placeholder 2">
            <a:extLst>
              <a:ext uri="{FF2B5EF4-FFF2-40B4-BE49-F238E27FC236}">
                <a16:creationId xmlns:a16="http://schemas.microsoft.com/office/drawing/2014/main" id="{EB1168AC-9B98-3301-A004-0CA4DD84F8B8}"/>
              </a:ext>
            </a:extLst>
          </p:cNvPr>
          <p:cNvSpPr txBox="1">
            <a:spLocks/>
          </p:cNvSpPr>
          <p:nvPr/>
        </p:nvSpPr>
        <p:spPr>
          <a:xfrm>
            <a:off x="409461" y="1370626"/>
            <a:ext cx="10671191" cy="45803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Disability employment policy and subject-matter expertise</a:t>
            </a:r>
          </a:p>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Targeted policy analysis and assistance to state and local policymakers (research, state gap analyses, draft legislation)</a:t>
            </a:r>
          </a:p>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Tools and resources designed to assist state policymakers in crafting and sponsoring effective policies</a:t>
            </a:r>
          </a:p>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Sample policy options that states can customize and advance within their own legislatures</a:t>
            </a:r>
          </a:p>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Access to meaningful data on disability employment and related issues</a:t>
            </a:r>
          </a:p>
          <a:p>
            <a:pPr>
              <a:lnSpc>
                <a:spcPct val="120000"/>
              </a:lnSpc>
              <a:spcBef>
                <a:spcPts val="600"/>
              </a:spcBef>
              <a:spcAft>
                <a:spcPts val="400"/>
              </a:spcAft>
              <a:buFont typeface="Wingdings" panose="05000000000000000000" pitchFamily="2" charset="2"/>
              <a:buChar char="ü"/>
            </a:pPr>
            <a:r>
              <a:rPr lang="en-US" sz="2100" dirty="0">
                <a:latin typeface="Avenir Next LT Pro" panose="020B0504020202020204" pitchFamily="34" charset="77"/>
              </a:rPr>
              <a:t>Connections to federal agencies, as well as national community, advocacy and business organizations</a:t>
            </a:r>
          </a:p>
        </p:txBody>
      </p:sp>
      <p:sp>
        <p:nvSpPr>
          <p:cNvPr id="6" name="Title 5" descr="Slide Title - Welcome!">
            <a:extLst>
              <a:ext uri="{FF2B5EF4-FFF2-40B4-BE49-F238E27FC236}">
                <a16:creationId xmlns:a16="http://schemas.microsoft.com/office/drawing/2014/main" id="{95242669-81E5-3605-2F92-4CB7FB892B58}"/>
              </a:ext>
            </a:extLst>
          </p:cNvPr>
          <p:cNvSpPr txBox="1">
            <a:spLocks noGrp="1"/>
          </p:cNvSpPr>
          <p:nvPr>
            <p:ph type="title" idx="4294967295"/>
          </p:nvPr>
        </p:nvSpPr>
        <p:spPr>
          <a:xfrm>
            <a:off x="519829" y="541524"/>
            <a:ext cx="463738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579C"/>
                </a:solidFill>
                <a:effectLst/>
                <a:uLnTx/>
                <a:uFillTx/>
                <a:latin typeface="Avenir Next LT Pro"/>
                <a:ea typeface="+mn-ea"/>
                <a:cs typeface="+mn-cs"/>
              </a:rPr>
              <a:t>SEED as a Resource</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976179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395AA9B-7D78-A0F2-80A0-DA244D74012F}"/>
              </a:ext>
            </a:extLst>
          </p:cNvPr>
          <p:cNvSpPr txBox="1"/>
          <p:nvPr/>
        </p:nvSpPr>
        <p:spPr>
          <a:xfrm>
            <a:off x="5279408" y="2828835"/>
            <a:ext cx="6096000" cy="1323439"/>
          </a:xfrm>
          <a:prstGeom prst="rect">
            <a:avLst/>
          </a:prstGeom>
          <a:noFill/>
        </p:spPr>
        <p:txBody>
          <a:bodyPr wrap="square">
            <a:spAutoFit/>
          </a:bodyPr>
          <a:lstStyle/>
          <a:p>
            <a:pPr algn="ctr"/>
            <a:r>
              <a:rPr lang="en-US" sz="2000" b="1" i="0" dirty="0">
                <a:solidFill>
                  <a:srgbClr val="000000"/>
                </a:solidFill>
                <a:effectLst/>
                <a:latin typeface="Avenir Next LT Pro" panose="020B0504020202020204" pitchFamily="34" charset="77"/>
              </a:rPr>
              <a:t>Rachel Wright</a:t>
            </a:r>
          </a:p>
          <a:p>
            <a:pPr algn="ctr"/>
            <a:r>
              <a:rPr lang="en-US" sz="2000" dirty="0">
                <a:latin typeface="Avenir Next LT Pro" panose="020B0504020202020204" pitchFamily="34" charset="77"/>
              </a:rPr>
              <a:t>Policy Analyst</a:t>
            </a:r>
          </a:p>
          <a:p>
            <a:pPr algn="ctr"/>
            <a:r>
              <a:rPr lang="en-US" sz="2000" dirty="0">
                <a:latin typeface="Avenir Next LT Pro" panose="020B0504020202020204" pitchFamily="34" charset="77"/>
              </a:rPr>
              <a:t>The Council of State Governments</a:t>
            </a:r>
          </a:p>
          <a:p>
            <a:pPr algn="ctr"/>
            <a:r>
              <a:rPr lang="en-US" sz="2000" dirty="0">
                <a:latin typeface="Avenir Next LT Pro" panose="020B0504020202020204" pitchFamily="34" charset="77"/>
              </a:rPr>
              <a:t>Center of Innovation</a:t>
            </a:r>
          </a:p>
        </p:txBody>
      </p:sp>
      <p:sp>
        <p:nvSpPr>
          <p:cNvPr id="2" name="Oval 1" descr="Headshot of Rachel Wright">
            <a:extLst>
              <a:ext uri="{FF2B5EF4-FFF2-40B4-BE49-F238E27FC236}">
                <a16:creationId xmlns:a16="http://schemas.microsoft.com/office/drawing/2014/main" id="{E152C0FE-560C-EC25-C320-A2246B6E1882}"/>
              </a:ext>
            </a:extLst>
          </p:cNvPr>
          <p:cNvSpPr/>
          <p:nvPr/>
        </p:nvSpPr>
        <p:spPr>
          <a:xfrm>
            <a:off x="2105097" y="1898609"/>
            <a:ext cx="2742729" cy="2671204"/>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579C"/>
                </a:solidFill>
                <a:effectLst/>
                <a:uLnTx/>
                <a:uFillTx/>
                <a:latin typeface="Avenir Next LT Pro"/>
                <a:ea typeface="+mn-ea"/>
                <a:cs typeface="+mn-cs"/>
              </a:rPr>
              <a:t>Report Contributor</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14181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A45B4-E3D2-684E-8BFA-1CB1CB17509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2">
            <a:extLst>
              <a:ext uri="{FF2B5EF4-FFF2-40B4-BE49-F238E27FC236}">
                <a16:creationId xmlns:a16="http://schemas.microsoft.com/office/drawing/2014/main" id="{034E2387-2E9B-1647-A769-48ED0813CB61}"/>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56"/>
          <a:stretch/>
        </p:blipFill>
        <p:spPr bwMode="auto">
          <a:xfrm>
            <a:off x="0" y="0"/>
            <a:ext cx="12192000" cy="60698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front page of the SAME report ">
            <a:extLst>
              <a:ext uri="{FF2B5EF4-FFF2-40B4-BE49-F238E27FC236}">
                <a16:creationId xmlns:a16="http://schemas.microsoft.com/office/drawing/2014/main" id="{3C24C856-CADE-87D1-C9BB-D0CA91FD4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450" y="1967314"/>
            <a:ext cx="2767368" cy="3600995"/>
          </a:xfrm>
          <a:prstGeom prst="rect">
            <a:avLst/>
          </a:prstGeom>
          <a:ln w="28575">
            <a:solidFill>
              <a:schemeClr val="tx1"/>
            </a:solidFill>
          </a:ln>
        </p:spPr>
      </p:pic>
      <p:sp>
        <p:nvSpPr>
          <p:cNvPr id="8" name="TextBox 7">
            <a:extLst>
              <a:ext uri="{FF2B5EF4-FFF2-40B4-BE49-F238E27FC236}">
                <a16:creationId xmlns:a16="http://schemas.microsoft.com/office/drawing/2014/main" id="{34AAF68D-E1BC-D6C7-48D1-5AAD506CF42D}"/>
              </a:ext>
            </a:extLst>
          </p:cNvPr>
          <p:cNvSpPr txBox="1"/>
          <p:nvPr/>
        </p:nvSpPr>
        <p:spPr>
          <a:xfrm>
            <a:off x="5795749" y="2582871"/>
            <a:ext cx="5063319" cy="2369880"/>
          </a:xfrm>
          <a:prstGeom prst="rect">
            <a:avLst/>
          </a:prstGeom>
          <a:noFill/>
        </p:spPr>
        <p:txBody>
          <a:bodyPr wrap="square" rtlCol="0">
            <a:spAutoFit/>
          </a:bodyPr>
          <a:lstStyle/>
          <a:p>
            <a:pPr algn="ctr"/>
            <a:r>
              <a:rPr lang="en-US" sz="1850" i="1" u="sng">
                <a:latin typeface="Avenir Next LT Pro" panose="020B0504020202020204" pitchFamily="34" charset="77"/>
                <a:hlinkClick r:id="rId5" tooltip="https://seed.csg.org/wp-content/uploads/2022/07/Accessible-Final_SAME_SEED_Report.pdf"/>
              </a:rPr>
              <a:t>The State as a Model Employer of People with Disabilities: Policies and Practices for State Leaders</a:t>
            </a:r>
            <a:r>
              <a:rPr lang="en-US" sz="1850" i="1">
                <a:latin typeface="Avenir Next LT Pro" panose="020B0504020202020204" pitchFamily="34" charset="77"/>
              </a:rPr>
              <a:t> </a:t>
            </a:r>
            <a:r>
              <a:rPr lang="en-US" sz="1850">
                <a:latin typeface="Avenir Next LT Pro" panose="020B0504020202020204" pitchFamily="34" charset="77"/>
              </a:rPr>
              <a:t>offers public officials policy options as well as real-life examples of innovative policies and programs that states have successfully implemented to build a </a:t>
            </a:r>
            <a:r>
              <a:rPr lang="en-US" sz="1850" b="1">
                <a:latin typeface="Avenir Next LT Pro" panose="020B0504020202020204" pitchFamily="34" charset="77"/>
              </a:rPr>
              <a:t>stronger</a:t>
            </a:r>
            <a:r>
              <a:rPr lang="en-US" sz="1850">
                <a:latin typeface="Avenir Next LT Pro" panose="020B0504020202020204" pitchFamily="34" charset="77"/>
              </a:rPr>
              <a:t>, more </a:t>
            </a:r>
            <a:r>
              <a:rPr lang="en-US" sz="1850" b="1">
                <a:latin typeface="Avenir Next LT Pro" panose="020B0504020202020204" pitchFamily="34" charset="77"/>
              </a:rPr>
              <a:t>inclusive</a:t>
            </a:r>
            <a:r>
              <a:rPr lang="en-US" sz="1850">
                <a:latin typeface="Avenir Next LT Pro" panose="020B0504020202020204" pitchFamily="34" charset="77"/>
              </a:rPr>
              <a:t> public-sector </a:t>
            </a:r>
            <a:r>
              <a:rPr lang="en-US" sz="1850" b="1">
                <a:latin typeface="Avenir Next LT Pro" panose="020B0504020202020204" pitchFamily="34" charset="77"/>
              </a:rPr>
              <a:t>workforce</a:t>
            </a:r>
            <a:r>
              <a:rPr lang="en-US" sz="1850">
                <a:latin typeface="Avenir Next LT Pro" panose="020B0504020202020204" pitchFamily="34" charset="77"/>
              </a:rPr>
              <a:t>.</a:t>
            </a:r>
          </a:p>
        </p:txBody>
      </p:sp>
      <p:sp>
        <p:nvSpPr>
          <p:cNvPr id="5" name="Title 4" descr="Slide Title - Today's Webinar Agenda">
            <a:extLst>
              <a:ext uri="{FF2B5EF4-FFF2-40B4-BE49-F238E27FC236}">
                <a16:creationId xmlns:a16="http://schemas.microsoft.com/office/drawing/2014/main" id="{FBEEA99E-234F-9845-80F4-2D9EDADDD886}"/>
              </a:ext>
            </a:extLst>
          </p:cNvPr>
          <p:cNvSpPr txBox="1">
            <a:spLocks noGrp="1"/>
          </p:cNvSpPr>
          <p:nvPr>
            <p:ph type="title" idx="4294967295"/>
          </p:nvPr>
        </p:nvSpPr>
        <p:spPr>
          <a:xfrm>
            <a:off x="734291" y="511661"/>
            <a:ext cx="10021533"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79C"/>
                </a:solidFill>
                <a:effectLst/>
                <a:uLnTx/>
                <a:uFillTx/>
                <a:latin typeface="Avenir Next LT Pro"/>
                <a:ea typeface="+mn-ea"/>
                <a:cs typeface="+mn-cs"/>
              </a:rPr>
              <a:t>Key Findings: The State as a Model Employer of People with Disabilities – Policies and Practices for State Leaders</a:t>
            </a:r>
            <a:endParaRPr kumimoji="0" lang="en-US" sz="16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739110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FB5F0D7C42AC94888F6223BD177B201" ma:contentTypeVersion="18" ma:contentTypeDescription="Create a new document." ma:contentTypeScope="" ma:versionID="9698f31cb0f17a5516252a0a1fc884ed">
  <xsd:schema xmlns:xsd="http://www.w3.org/2001/XMLSchema" xmlns:xs="http://www.w3.org/2001/XMLSchema" xmlns:p="http://schemas.microsoft.com/office/2006/metadata/properties" xmlns:ns2="756c2bd8-7fc8-4ef8-8dd0-4ae0ae192f79" xmlns:ns3="05b537e8-41af-4a55-a1f6-4d255066c5fc" targetNamespace="http://schemas.microsoft.com/office/2006/metadata/properties" ma:root="true" ma:fieldsID="8c5a05acc4c64a6d8ac93fad257d8e44" ns2:_="" ns3:_="">
    <xsd:import namespace="756c2bd8-7fc8-4ef8-8dd0-4ae0ae192f79"/>
    <xsd:import namespace="05b537e8-41af-4a55-a1f6-4d255066c5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6c2bd8-7fc8-4ef8-8dd0-4ae0ae192f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5b537e8-41af-4a55-a1f6-4d255066c5fc"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452dda4-568a-417a-8297-ae7bd972ecc2}" ma:internalName="TaxCatchAll" ma:showField="CatchAllData" ma:web="05b537e8-41af-4a55-a1f6-4d255066c5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56c2bd8-7fc8-4ef8-8dd0-4ae0ae192f79">
      <Terms xmlns="http://schemas.microsoft.com/office/infopath/2007/PartnerControls"/>
    </lcf76f155ced4ddcb4097134ff3c332f>
    <TaxCatchAll xmlns="05b537e8-41af-4a55-a1f6-4d255066c5f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909268-6E23-4D00-A52C-2B209202DE92}">
  <ds:schemaRefs>
    <ds:schemaRef ds:uri="05b537e8-41af-4a55-a1f6-4d255066c5fc"/>
    <ds:schemaRef ds:uri="756c2bd8-7fc8-4ef8-8dd0-4ae0ae192f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F4A6F02-A72B-4DBB-A7C1-1989988A50A6}">
  <ds:schemaRefs>
    <ds:schemaRef ds:uri="05b537e8-41af-4a55-a1f6-4d255066c5fc"/>
    <ds:schemaRef ds:uri="756c2bd8-7fc8-4ef8-8dd0-4ae0ae192f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F6B075C-D6A9-43EF-AE00-2B7FF943A9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117</TotalTime>
  <Words>2211</Words>
  <Application>Microsoft Macintosh PowerPoint</Application>
  <PresentationFormat>Widescreen</PresentationFormat>
  <Paragraphs>344</Paragraphs>
  <Slides>36</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Avenir Next LT Pro</vt:lpstr>
      <vt:lpstr>Calibri</vt:lpstr>
      <vt:lpstr>Calibri Light</vt:lpstr>
      <vt:lpstr>Lato</vt:lpstr>
      <vt:lpstr>Roboto</vt:lpstr>
      <vt:lpstr>Roboto Slab</vt:lpstr>
      <vt:lpstr>Times New Roman</vt:lpstr>
      <vt:lpstr>Wingdings</vt:lpstr>
      <vt:lpstr>office theme</vt:lpstr>
      <vt:lpstr>Inclusion Works: Strategies for Establishing States as Model Employers of People with Disabilities</vt:lpstr>
      <vt:lpstr>Welcome!</vt:lpstr>
      <vt:lpstr>Housekeeping</vt:lpstr>
      <vt:lpstr>Today’s Webinar Agenda</vt:lpstr>
      <vt:lpstr>Welcome!</vt:lpstr>
      <vt:lpstr>Introducing SEED</vt:lpstr>
      <vt:lpstr>SEED as a Resource</vt:lpstr>
      <vt:lpstr>Report Contributor</vt:lpstr>
      <vt:lpstr>Key Findings: The State as a Model Employer of People with Disabilities – Policies and Practices for State Leaders</vt:lpstr>
      <vt:lpstr>What are State as a Model Employer Policies?</vt:lpstr>
      <vt:lpstr>Benefits of Adopting State as a Model Employer Policies</vt:lpstr>
      <vt:lpstr>Benefits of Adopting State as a Model Employer Policies</vt:lpstr>
      <vt:lpstr>SAME Policies Are Gaining Traction</vt:lpstr>
      <vt:lpstr>State as a Model Employer Policy Options</vt:lpstr>
      <vt:lpstr>State as a Model Employer Policy Options, Cont.</vt:lpstr>
      <vt:lpstr>State Spotlight – Ohio Vocational Apprentice Program</vt:lpstr>
      <vt:lpstr>State Spotlight – Alaska Governor’s Council on Disabilities and Special Education Workforce Survey</vt:lpstr>
      <vt:lpstr>Thank you!</vt:lpstr>
      <vt:lpstr>Representative Naquetta Ricks</vt:lpstr>
      <vt:lpstr>State as a Model Employer Policies &amp; Practices: Colorado  </vt:lpstr>
      <vt:lpstr>Colorado’s SAME History </vt:lpstr>
      <vt:lpstr>Disability Hiring Preference Pilot</vt:lpstr>
      <vt:lpstr> Changes to the Hiring  Process:</vt:lpstr>
      <vt:lpstr>Accessibility</vt:lpstr>
      <vt:lpstr>Statewide Trainings</vt:lpstr>
      <vt:lpstr>Culture</vt:lpstr>
      <vt:lpstr>What’s the Latest in Colorado? </vt:lpstr>
      <vt:lpstr>What’s the Latest in Colorado? </vt:lpstr>
      <vt:lpstr>What’s on the  Horizon? </vt:lpstr>
      <vt:lpstr>Hopes for the Future </vt:lpstr>
      <vt:lpstr>Representative Catherine Abercrombie</vt:lpstr>
      <vt:lpstr>Representative Camille Lilly</vt:lpstr>
      <vt:lpstr>Executive Director Elizabeth Gordon</vt:lpstr>
      <vt:lpstr>Audience Questions?</vt:lpstr>
      <vt:lpstr>Questions?</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Wright</cp:lastModifiedBy>
  <cp:revision>15</cp:revision>
  <dcterms:created xsi:type="dcterms:W3CDTF">2022-08-09T15:14:09Z</dcterms:created>
  <dcterms:modified xsi:type="dcterms:W3CDTF">2022-11-01T15:40:26Z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0x0101008FB5F0D7C42AC94888F6223BD177B201</vt:lpwstr>
  </property>
  <property fmtid="{D5CDD505-2E9C-101B-9397-08002B2CF9AE}" pid="3" name="MediaServiceImageTags">
    <vt:lpwstr/>
  </property>
</Properties>
</file>